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A886EE1-0876-4F97-A0C6-18191FEEB7E9}" type="datetimeFigureOut">
              <a:rPr lang="en-GB" smtClean="0"/>
              <a:pPr/>
              <a:t>14/05/2014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7242306-E685-45B5-B3E9-FE239D8B233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google.co.uk/imgres?start=171&amp;hl=en&amp;biw=1530&amp;bih=889&amp;addh=36&amp;tbs=itp:clipart&amp;tbm=isch&amp;tbnid=9qgfpwvC04IwTM:&amp;imgrefurl=http://www.123rf.com/clipart-vector/asphalt_road.html&amp;docid=omqzCGER88WCtM&amp;imgurl=http://us.cdn3.123rf.com/168nwm/panambapro/panambapro1201/panambapro120100030/12319661-trees-with-leaves-from-the-asphalt-road.jpg&amp;w=168&amp;h=145&amp;ei=20f3T6irJrOr0AXiufSaBw&amp;zoom=1&amp;iact=hc&amp;vpx=786&amp;vpy=124&amp;dur=211&amp;hovh=116&amp;hovw=134&amp;tx=71&amp;ty=93&amp;sig=112599356315836371057&amp;page=6&amp;tbnh=116&amp;tbnw=134&amp;ndsp=35&amp;ved=1t:429,r:3,s:171,i:15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hyperlink" Target="http://www.bing.com/images/search?q=swimmer&amp;view=detail&amp;id=F408B51CDFB40AF3F19C30CF027B270F931A36B8&amp;first=31&amp;qft=+filterui:photo-clipart&amp;FORM=IDFRI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ng.com/images/search?q=swimmer&amp;view=detail&amp;id=2023AB3BC72C9D6404BD9D32263AB01CD6A905A5&amp;first=31&amp;qft=+filterui:photo-clipart&amp;FORM=IDFRIR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www.bing.com/images/search?q=cyclist&amp;view=detail&amp;id=FD533A3B94AA0CB8052193DD9378AE7BC9A81836&amp;qft=+filterui:photo-clipart+filterui:color2-color&amp;qpvt=cyclist&amp;FORM=IDFRI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uk/imgres?start=257&amp;hl=en&amp;biw=1530&amp;bih=889&amp;addh=36&amp;tbs=itp:clipart&amp;tbm=isch&amp;tbnid=por_tsxgaRD9TM:&amp;imgrefurl=http://hyperboleandahalf.blogspot.com/2010/07/bicycle.html&amp;docid=JEXnaoclPl97VM&amp;imgurl=http://img340.imageshack.us/img340/6932/bicycle2.png&amp;w=800&amp;h=600&amp;ei=rUX3T5DBMKnC0QWEwNSfBw&amp;zoom=1&amp;iact=hc&amp;vpx=1228&amp;vpy=195&amp;dur=1585&amp;hovh=194&amp;hovw=259&amp;tx=150&amp;ty=97&amp;sig=112599356315836371057&amp;page=9&amp;tbnh=157&amp;tbnw=208&amp;ndsp=35&amp;ved=1t:429,r:20,s:257,i:290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www.bing.com/images/search?q=cyclist&amp;view=detail&amp;id=12D40A1040A26A05C448E7063B4DF228C73DBBDD&amp;first=151&amp;qft=+filterui:photo-clipart+filterui:color2-color&amp;FORM=IDFRIR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ng.com/images/search?q=bart+skateboard&amp;view=detail&amp;id=D5404246DF2E6DD8586FC5D9D74E3F38FBE23B9E&amp;FORM=IDFRIR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hyperlink" Target="http://www.bing.com/images/search?q=skateboarder&amp;view=detail&amp;id=7C1AEC81B921BC840E583334D1B5C9B2DA0848B2&amp;first=241&amp;qft=+filterui:photo-clipart&amp;FORM=IDFRI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ng.com/images/search?q=bart+skateboard&amp;view=detail&amp;id=5137E2A13D1173D64214CD94085E13387284B82A&amp;FORM=IDFRIR" TargetMode="External"/><Relationship Id="rId5" Type="http://schemas.openxmlformats.org/officeDocument/2006/relationships/image" Target="../media/image16.jpeg"/><Relationship Id="rId10" Type="http://schemas.openxmlformats.org/officeDocument/2006/relationships/image" Target="../media/image7.jpeg"/><Relationship Id="rId4" Type="http://schemas.openxmlformats.org/officeDocument/2006/relationships/hyperlink" Target="http://www.bing.com/images/search?q=skateboard&amp;view=detail&amp;id=7968BFA9DF8500D3DD5E889C4109FA629D3567A5&amp;first=61&amp;qft=+filterui:photo-clipart&amp;FORM=IDFRIR" TargetMode="External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g.com/images/search?q=boat&amp;view=detail&amp;id=60FA1E2F91A4BA1CB86DF58A474FE8BB747DD290&amp;first=151&amp;qft=+filterui:photo-clipart&amp;FORM=IDFRIR" TargetMode="External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://www.bing.com/images/search?q=boat+sinking&amp;view=detail&amp;id=0886A85D6B9A851232F0B06C1234F44C29B1CBAA&amp;first=241&amp;qft=+filterui:photo-clipart&amp;FORM=IDFRIR" TargetMode="Externa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771" y="530352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en-GB" dirty="0" err="1" smtClean="0"/>
              <a:t>Sau</a:t>
            </a:r>
            <a:r>
              <a:rPr lang="lt-LT" dirty="0" smtClean="0"/>
              <a:t>gaus elgesio vasaros atostogų metu pamokėlė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770" y="1844824"/>
            <a:ext cx="7972637" cy="388843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lt-LT" dirty="0" smtClean="0"/>
              <a:t>Pamokėlės metu vaikai sužinos, kokie pavojai slypi žaidžiant žaidimus su kamuoliu netoli gatvės ar kelio. </a:t>
            </a:r>
            <a:endParaRPr lang="lt-LT" dirty="0"/>
          </a:p>
          <a:p>
            <a:pPr algn="just"/>
            <a:r>
              <a:rPr lang="lt-LT" dirty="0" smtClean="0"/>
              <a:t>Bus perspėti apie pasekmes nardant nepažįstamuose vandens telkiniuose.</a:t>
            </a:r>
            <a:endParaRPr lang="lt-LT" dirty="0"/>
          </a:p>
          <a:p>
            <a:pPr algn="just"/>
            <a:r>
              <a:rPr lang="lt-LT" dirty="0" smtClean="0"/>
              <a:t>Aptars saugaus važinėjimosi dviračiais ir riedlentėmis taisykles.</a:t>
            </a:r>
            <a:endParaRPr lang="lt-LT" dirty="0"/>
          </a:p>
          <a:p>
            <a:pPr algn="just"/>
            <a:r>
              <a:rPr lang="lt-LT" dirty="0" smtClean="0"/>
              <a:t>Išsiaiškins, ką reikia žinoti plaukiojant valtimis.</a:t>
            </a:r>
            <a:endParaRPr lang="lt-LT" dirty="0"/>
          </a:p>
          <a:p>
            <a:pPr algn="just"/>
            <a:r>
              <a:rPr lang="lt-LT" dirty="0" smtClean="0"/>
              <a:t>Mokysis nerizikuoti ieškant nuotykių apleistuose pastatuose.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7632848" cy="4187952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lt-LT" sz="5400" dirty="0" smtClean="0">
                <a:latin typeface="Comic Sans MS" pitchFamily="66" charset="0"/>
              </a:rPr>
              <a:t>Kad atostogos teiktų džiaugsmą, kad gerai pailsėtum, kad netektų gailėtis, pirma pagalvok, o tada jau daryk.</a:t>
            </a:r>
            <a:endParaRPr lang="en-GB" sz="5400" dirty="0"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7772400" cy="1828800"/>
          </a:xfrm>
        </p:spPr>
        <p:txBody>
          <a:bodyPr>
            <a:normAutofit/>
          </a:bodyPr>
          <a:lstStyle/>
          <a:p>
            <a:r>
              <a:rPr lang="lt-LT" sz="8800" dirty="0" smtClean="0">
                <a:latin typeface="Comic Sans MS" pitchFamily="66" charset="0"/>
              </a:rPr>
              <a:t>Privalai žinoti</a:t>
            </a:r>
            <a:endParaRPr lang="en-GB" sz="8800" dirty="0"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5576" y="2780928"/>
            <a:ext cx="1572534" cy="19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s://encrypted-tbn3.google.com/images?q=tbn:ANd9GcSdw2LSWSXuMBRrW2OMUhB8AqY3lzJMqCmJo8g9_AVHXQRDEqIb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2492896"/>
            <a:ext cx="2592288" cy="2208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140968"/>
            <a:ext cx="10763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41628">
            <a:off x="5217288" y="811621"/>
            <a:ext cx="2520280" cy="195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4365104"/>
            <a:ext cx="619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s://encrypted-tbn1.google.com/images?q=tbn:ANd9GcTjopdQaW7aUiimoi486cFSWt3cPTeRHyTtRaO2LvULKfzjpFwX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3068960"/>
            <a:ext cx="1714500" cy="2667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56 -0.37011 C 0.00955 -0.38075 0.02361 -0.39139 0.02847 -0.39139 C 0.05955 -0.39139 0.09149 -0.22484 0.09149 -0.05829 C 0.09149 -0.14226 0.10747 -0.22484 0.12257 -0.22484 C 0.13854 -0.22484 0.15365 -0.14087 0.15365 -0.05829 C 0.15365 -0.0997 0.16163 -0.14226 0.16962 -0.14226 C 0.1776 -0.14226 0.18559 -0.10086 0.18559 -0.05829 C 0.18559 -0.07957 0.18958 -0.0997 0.19358 -0.0997 C 0.19757 -0.0997 0.20156 -0.07842 0.20156 -0.05829 C 0.20156 -0.06893 0.20365 -0.07957 0.20556 -0.07957 C 0.2066 -0.07957 0.20955 -0.06893 0.20955 -0.05829 C 0.20955 -0.06361 0.21059 -0.06893 0.21163 -0.06893 C 0.21163 -0.06755 0.21372 -0.06361 0.21372 -0.05829 C 0.21372 -0.06084 0.21372 -0.06361 0.21476 -0.06361 C 0.21476 -0.06223 0.2158 -0.06107 0.2158 -0.05829 C 0.2158 -0.05968 0.2158 -0.06084 0.2158 -0.06223 C 0.21684 -0.06223 0.21684 -0.06084 0.21684 -0.05968 C 0.21788 -0.05968 0.21788 -0.06107 0.21788 -0.06223 C 0.21892 -0.06223 0.21892 -0.06084 0.21892 -0.05968 " pathEditMode="relative" rAng="0" ptsTypes="fffffffffffffffffff">
                                      <p:cBhvr>
                                        <p:cTn id="2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09 0.15521 L -0.24774 0.31274 " pathEditMode="relative" ptsTypes="A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27  -0.046 -0.16655  -0.113 -0.17188  C -0.177 -0.17854  -0.237 -0.11858  -0.241 -0.03198  C -0.246 0.04797  -0.204 0.12258  -0.144 0.12791  C -0.089 0.13191  -0.037 0.08261  -0.033 0.00799  C -0.029 -0.05996  -0.064 -0.12391  -0.115 -0.12924  C -0.162 -0.13324  -0.206 -0.09194  -0.209 -0.02931  C -0.212 0.02665  -0.184 0.08128  -0.142 0.08394  C -0.104 0.08794  -0.068 0.05596  -0.065 0.00533  C -0.063 -0.03997  -0.084 -0.08394  -0.117 -0.08661  C -0.146 -0.08927  -0.175 -0.06529  -0.177 -0.02665  C -0.179 0.00666  -0.164 0.03864  -0.14 0.0413  C -0.12 0.04397  -0.099 0.02931  -0.098 0.00266  C -0.096 -0.01865  -0.104 -0.0413  -0.119 -0.04397  C -0.131 -0.04397  -0.143 -0.03864  -0.145 -0.02398  C -0.146 -0.01466  -0.144 -0.00533  -0.138 -0.00133  C -0.135 0  -0.133 0  -0.13 -0.00133  E" pathEditMode="relative" ptsTypes="">
                                      <p:cBhvr>
                                        <p:cTn id="3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s2.mm.bing.net/th?id=I4802568641708753&amp;pid=1.1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692696"/>
            <a:ext cx="26193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2564904"/>
            <a:ext cx="2762250" cy="311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908720"/>
            <a:ext cx="21907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ts4.mm.bing.net/th?id=I4640055664772875&amp;pid=1.1">
            <a:hlinkClick r:id="rId6"/>
          </p:cNvPr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060848"/>
            <a:ext cx="2076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https://encrypted-tbn1.google.com/images?q=tbn:ANd9GcTjopdQaW7aUiimoi486cFSWt3cPTeRHyTtRaO2LvULKfzjpFwX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3284984"/>
            <a:ext cx="1714500" cy="2667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s1.mm.bing.net/th?id=I4910711592190640&amp;pid=1.1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844824"/>
            <a:ext cx="14573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ts3.mm.bing.net/th?id=I5049881421611054&amp;pid=1.1">
            <a:hlinkClick r:id="rId4"/>
          </p:cNvPr>
          <p:cNvPicPr/>
          <p:nvPr/>
        </p:nvPicPr>
        <p:blipFill>
          <a:blip r:embed="rId5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2420888"/>
            <a:ext cx="28575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s://encrypted-tbn3.google.com/images?q=tbn:ANd9GcTs6_53yfrT7jgo85rUUIY6lkkhFYk2STgiSqg1-RftFo-38eRt">
            <a:hlinkClick r:id="rId6"/>
          </p:cNvPr>
          <p:cNvPicPr/>
          <p:nvPr/>
        </p:nvPicPr>
        <p:blipFill>
          <a:blip r:embed="rId7" cstate="print">
            <a:clrChange>
              <a:clrFrom>
                <a:srgbClr val="8EFEFF"/>
              </a:clrFrom>
              <a:clrTo>
                <a:srgbClr val="8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2276872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loud Callout 7"/>
          <p:cNvSpPr/>
          <p:nvPr/>
        </p:nvSpPr>
        <p:spPr>
          <a:xfrm>
            <a:off x="6732240" y="692696"/>
            <a:ext cx="1728192" cy="1440160"/>
          </a:xfrm>
          <a:prstGeom prst="cloudCallout">
            <a:avLst>
              <a:gd name="adj1" fmla="val -25456"/>
              <a:gd name="adj2" fmla="val 748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/>
              <a:t>?</a:t>
            </a:r>
            <a:endParaRPr lang="en-GB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 L 0.25 -0.3331  E" pathEditMode="relative" ptsTypes="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s2.mm.bing.net/th?id=I5047935804703853&amp;pid=1.1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132856"/>
            <a:ext cx="157162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ts3.mm.bing.net/th?id=I4832032107004922&amp;pid=1.1">
            <a:hlinkClick r:id="rId4"/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484784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s3.mm.bing.net/th?id=I4601615710356338&amp;pid=1.1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404664"/>
            <a:ext cx="2857500" cy="2190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ttp://ts3.mm.bing.net/th?id=I4833685642543110&amp;pid=1.1">
            <a:hlinkClick r:id="rId8"/>
          </p:cNvPr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908720"/>
            <a:ext cx="1847478" cy="194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ttps://encrypted-tbn1.google.com/images?q=tbn:ANd9GcTjopdQaW7aUiimoi486cFSWt3cPTeRHyTtRaO2LvULKfzjpFwX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3717032"/>
            <a:ext cx="1714500" cy="2667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1 -0.03678 C 0.021 -0.04742 0.03506 -0.05807 0.03993 -0.05807 C 0.071 -0.05807 0.10295 0.10849 0.10295 0.27504 C 0.10295 0.19107 0.11892 0.10849 0.13402 0.10849 C 0.15 0.10849 0.1651 0.19246 0.1651 0.27504 C 0.1651 0.23363 0.17309 0.19107 0.18107 0.19107 C 0.18906 0.19107 0.19704 0.23247 0.19704 0.27504 C 0.19704 0.25376 0.20104 0.23363 0.20503 0.23363 C 0.20902 0.23363 0.21302 0.25491 0.21302 0.27504 C 0.21302 0.2644 0.2151 0.25376 0.21701 0.25376 C 0.21805 0.25376 0.221 0.2644 0.221 0.27504 C 0.221 0.26972 0.22204 0.2644 0.22309 0.2644 C 0.22309 0.26578 0.22517 0.26972 0.22517 0.27504 C 0.22517 0.27249 0.22517 0.26972 0.22621 0.26972 C 0.22621 0.2711 0.22725 0.27226 0.22725 0.27504 C 0.22725 0.27365 0.22725 0.27249 0.22725 0.2711 C 0.22829 0.2711 0.22829 0.27249 0.22829 0.27365 C 0.22934 0.27365 0.22934 0.27226 0.22934 0.2711 C 0.23038 0.2711 0.23038 0.27249 0.23038 0.27365 " pathEditMode="relative" rAng="0" ptsTypes="fffffffffffffffffff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45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2324628" cy="2262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ts4.mm.bing.net/th?id=I4596667907244283&amp;pid=1.1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556792"/>
            <a:ext cx="28575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ttp://ts2.mm.bing.net/th?id=I4912103149732129&amp;pid=1.1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3429000"/>
            <a:ext cx="252028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https://encrypted-tbn1.google.com/images?q=tbn:ANd9GcQ13mT8ZeWABXH4E7CkzkOzBy8JBJ9xhb-KMdWnkl4RQa5tuGcsx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284984"/>
            <a:ext cx="3528392" cy="2143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04664"/>
            <a:ext cx="338437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3284984"/>
            <a:ext cx="27363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https://encrypted-tbn2.google.com/images?q=tbn:ANd9GcStLdZwPoBH7ymI2oPBr5Vo_SeTO0VV2FPK_WTJL7iBD8xEdvq84w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2120335"/>
            <a:ext cx="2376264" cy="2740095"/>
          </a:xfrm>
          <a:prstGeom prst="rect">
            <a:avLst/>
          </a:prstGeom>
          <a:noFill/>
        </p:spPr>
      </p:pic>
      <p:pic>
        <p:nvPicPr>
          <p:cNvPr id="6" name="Picture 5" descr="https://encrypted-tbn1.google.com/images?q=tbn:ANd9GcTjopdQaW7aUiimoi486cFSWt3cPTeRHyTtRaO2LvULKfzjpFwX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3717032"/>
            <a:ext cx="1714500" cy="2667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8"/>
            <a:ext cx="7669480" cy="4187952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endParaRPr lang="en-GB" sz="7200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lt-LT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Praleiskite vasaros atostogas linksmai, turiningai ir saugiai!</a:t>
            </a:r>
            <a:endParaRPr lang="en-GB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24744"/>
            <a:ext cx="7848872" cy="3456384"/>
          </a:xfrm>
        </p:spPr>
        <p:txBody>
          <a:bodyPr>
            <a:noAutofit/>
          </a:bodyPr>
          <a:lstStyle/>
          <a:p>
            <a:pPr algn="ctr"/>
            <a:r>
              <a:rPr lang="lt-LT" sz="5400" dirty="0" smtClean="0"/>
              <a:t>Pamokėlė paimta iš mokytojų tinklapio </a:t>
            </a:r>
            <a:r>
              <a:rPr lang="lt-LT" sz="5400" dirty="0" smtClean="0">
                <a:solidFill>
                  <a:srgbClr val="FF0000"/>
                </a:solidFill>
              </a:rPr>
              <a:t>T</a:t>
            </a:r>
            <a:r>
              <a:rPr lang="lt-LT" sz="5400" dirty="0" smtClean="0">
                <a:solidFill>
                  <a:srgbClr val="00B050"/>
                </a:solidFill>
              </a:rPr>
              <a:t>E</a:t>
            </a:r>
            <a:r>
              <a:rPr lang="lt-LT" sz="5400" dirty="0" smtClean="0">
                <a:solidFill>
                  <a:srgbClr val="0070C0"/>
                </a:solidFill>
              </a:rPr>
              <a:t>S</a:t>
            </a:r>
            <a:r>
              <a:rPr lang="lt-LT" sz="5400" dirty="0" smtClean="0"/>
              <a:t> išteklių banko. </a:t>
            </a:r>
            <a:endParaRPr lang="en-GB" sz="5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196</TotalTime>
  <Words>98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Comic Sans MS</vt:lpstr>
      <vt:lpstr>Verdana</vt:lpstr>
      <vt:lpstr>Wingdings 2</vt:lpstr>
      <vt:lpstr>Aspect</vt:lpstr>
      <vt:lpstr>Saugaus elgesio vasaros atostogų metu pamokėlė</vt:lpstr>
      <vt:lpstr>PowerPoint Presentation</vt:lpstr>
      <vt:lpstr>Privalai žinoti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Pamokėlė paimta iš mokytojų tinklapio TES išteklių banko.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Aware</dc:title>
  <dc:creator>JON</dc:creator>
  <cp:lastModifiedBy>Sigita</cp:lastModifiedBy>
  <cp:revision>31</cp:revision>
  <dcterms:created xsi:type="dcterms:W3CDTF">2012-07-06T20:21:22Z</dcterms:created>
  <dcterms:modified xsi:type="dcterms:W3CDTF">2014-05-14T15:49:26Z</dcterms:modified>
</cp:coreProperties>
</file>