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7" r:id="rId9"/>
    <p:sldId id="262" r:id="rId10"/>
    <p:sldId id="268" r:id="rId11"/>
    <p:sldId id="263" r:id="rId12"/>
    <p:sldId id="269" r:id="rId13"/>
    <p:sldId id="264" r:id="rId14"/>
    <p:sldId id="270" r:id="rId15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3A27E-04B5-4618-BFFD-B29EA3D3A968}" type="datetimeFigureOut">
              <a:rPr lang="lt-LT" smtClean="0"/>
              <a:t>2013.04.13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3A56-ADB9-4797-A31D-40A390D6726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24975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3A27E-04B5-4618-BFFD-B29EA3D3A968}" type="datetimeFigureOut">
              <a:rPr lang="lt-LT" smtClean="0"/>
              <a:t>2013.04.13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3A56-ADB9-4797-A31D-40A390D6726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81107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3A27E-04B5-4618-BFFD-B29EA3D3A968}" type="datetimeFigureOut">
              <a:rPr lang="lt-LT" smtClean="0"/>
              <a:t>2013.04.13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3A56-ADB9-4797-A31D-40A390D6726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32790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3A27E-04B5-4618-BFFD-B29EA3D3A968}" type="datetimeFigureOut">
              <a:rPr lang="lt-LT" smtClean="0"/>
              <a:t>2013.04.13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3A56-ADB9-4797-A31D-40A390D6726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45951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3A27E-04B5-4618-BFFD-B29EA3D3A968}" type="datetimeFigureOut">
              <a:rPr lang="lt-LT" smtClean="0"/>
              <a:t>2013.04.13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3A56-ADB9-4797-A31D-40A390D6726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71878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3A27E-04B5-4618-BFFD-B29EA3D3A968}" type="datetimeFigureOut">
              <a:rPr lang="lt-LT" smtClean="0"/>
              <a:t>2013.04.13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3A56-ADB9-4797-A31D-40A390D6726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39141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3A27E-04B5-4618-BFFD-B29EA3D3A968}" type="datetimeFigureOut">
              <a:rPr lang="lt-LT" smtClean="0"/>
              <a:t>2013.04.13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3A56-ADB9-4797-A31D-40A390D6726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71712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3A27E-04B5-4618-BFFD-B29EA3D3A968}" type="datetimeFigureOut">
              <a:rPr lang="lt-LT" smtClean="0"/>
              <a:t>2013.04.13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3A56-ADB9-4797-A31D-40A390D6726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8732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3A27E-04B5-4618-BFFD-B29EA3D3A968}" type="datetimeFigureOut">
              <a:rPr lang="lt-LT" smtClean="0"/>
              <a:t>2013.04.13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3A56-ADB9-4797-A31D-40A390D6726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3389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3A27E-04B5-4618-BFFD-B29EA3D3A968}" type="datetimeFigureOut">
              <a:rPr lang="lt-LT" smtClean="0"/>
              <a:t>2013.04.13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3A56-ADB9-4797-A31D-40A390D6726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86230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3A27E-04B5-4618-BFFD-B29EA3D3A968}" type="datetimeFigureOut">
              <a:rPr lang="lt-LT" smtClean="0"/>
              <a:t>2013.04.13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3A56-ADB9-4797-A31D-40A390D6726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62832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3A27E-04B5-4618-BFFD-B29EA3D3A968}" type="datetimeFigureOut">
              <a:rPr lang="lt-LT" smtClean="0"/>
              <a:t>2013.04.13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653A56-ADB9-4797-A31D-40A390D6726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40057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1759" y="1"/>
            <a:ext cx="1027189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BALTIJOS JŪROS FLORA IR FAUNA</a:t>
            </a: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683568" y="5085184"/>
            <a:ext cx="7160840" cy="910952"/>
          </a:xfrm>
        </p:spPr>
        <p:txBody>
          <a:bodyPr>
            <a:normAutofit/>
          </a:bodyPr>
          <a:lstStyle/>
          <a:p>
            <a:r>
              <a:rPr lang="lt-LT" sz="2000" b="1" dirty="0" smtClean="0">
                <a:solidFill>
                  <a:schemeClr val="tx2">
                    <a:lumMod val="75000"/>
                  </a:schemeClr>
                </a:solidFill>
              </a:rPr>
              <a:t>Parengė biologijos mokytoja R</a:t>
            </a:r>
            <a:r>
              <a:rPr lang="lt-LT" sz="2000" b="1" dirty="0" smtClean="0">
                <a:solidFill>
                  <a:schemeClr val="tx2">
                    <a:lumMod val="75000"/>
                  </a:schemeClr>
                </a:solidFill>
              </a:rPr>
              <a:t>. </a:t>
            </a:r>
            <a:r>
              <a:rPr lang="lt-LT" sz="2000" b="1" dirty="0" err="1" smtClean="0">
                <a:solidFill>
                  <a:schemeClr val="tx2">
                    <a:lumMod val="75000"/>
                  </a:schemeClr>
                </a:solidFill>
              </a:rPr>
              <a:t>Aglinskienė</a:t>
            </a:r>
            <a:r>
              <a:rPr lang="lt-LT" sz="2000" b="1" dirty="0" smtClean="0">
                <a:solidFill>
                  <a:schemeClr val="tx2">
                    <a:lumMod val="75000"/>
                  </a:schemeClr>
                </a:solidFill>
              </a:rPr>
              <a:t> ir </a:t>
            </a:r>
          </a:p>
          <a:p>
            <a:r>
              <a:rPr lang="lt-LT" sz="2000" b="1" dirty="0" smtClean="0">
                <a:solidFill>
                  <a:schemeClr val="tx2">
                    <a:lumMod val="75000"/>
                  </a:schemeClr>
                </a:solidFill>
              </a:rPr>
              <a:t>9 </a:t>
            </a:r>
            <a:r>
              <a:rPr lang="lt-LT" sz="2000" b="1" dirty="0" smtClean="0">
                <a:solidFill>
                  <a:schemeClr val="tx2">
                    <a:lumMod val="75000"/>
                  </a:schemeClr>
                </a:solidFill>
              </a:rPr>
              <a:t>klasės mokiniai</a:t>
            </a:r>
            <a:endParaRPr lang="lt-LT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977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6022" y="15066"/>
            <a:ext cx="10282129" cy="684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-496958" y="620688"/>
            <a:ext cx="9144000" cy="4767307"/>
          </a:xfrm>
        </p:spPr>
        <p:txBody>
          <a:bodyPr>
            <a:normAutofit/>
          </a:bodyPr>
          <a:lstStyle/>
          <a:p>
            <a:r>
              <a:rPr lang="lt-LT" sz="3600" dirty="0"/>
              <a:t>Visos dabartinėje Baltijoje gyvenančios rūšys – </a:t>
            </a:r>
            <a:r>
              <a:rPr lang="lt-LT" sz="3600" dirty="0" smtClean="0"/>
              <a:t>tai įvairių </a:t>
            </a:r>
            <a:r>
              <a:rPr lang="lt-LT" sz="3600" dirty="0"/>
              <a:t>jos </a:t>
            </a:r>
            <a:r>
              <a:rPr lang="lt-LT" sz="3600" dirty="0" smtClean="0"/>
              <a:t>vystymosi </a:t>
            </a:r>
            <a:r>
              <a:rPr lang="lt-LT" sz="3600" dirty="0"/>
              <a:t>periodų palikuonys: ledyninio </a:t>
            </a:r>
            <a:r>
              <a:rPr lang="lt-LT" sz="3600" dirty="0" smtClean="0"/>
              <a:t>ežero ir </a:t>
            </a:r>
            <a:r>
              <a:rPr lang="lt-LT" sz="3600" dirty="0"/>
              <a:t>jūriniai Arkties reliktai, Šiaurės Atlanto imigrantai.</a:t>
            </a:r>
          </a:p>
          <a:p>
            <a:r>
              <a:rPr lang="lt-LT" sz="3600" dirty="0"/>
              <a:t>Biologinė įvairovė Baltijos jūroje yra maža, </a:t>
            </a:r>
            <a:r>
              <a:rPr lang="lt-LT" sz="3600" dirty="0" smtClean="0"/>
              <a:t>kadangi daugeliui </a:t>
            </a:r>
            <a:r>
              <a:rPr lang="lt-LT" sz="3600" dirty="0"/>
              <a:t>jūrinių rūšių vanduo yra pernelyg gėlas, </a:t>
            </a:r>
            <a:r>
              <a:rPr lang="lt-LT" sz="3600" dirty="0" smtClean="0"/>
              <a:t>o gėlavandenėms </a:t>
            </a:r>
            <a:r>
              <a:rPr lang="lt-LT" sz="3600" dirty="0"/>
              <a:t>rūšims jis yra per sūrus.</a:t>
            </a:r>
          </a:p>
        </p:txBody>
      </p:sp>
    </p:spTree>
    <p:extLst>
      <p:ext uri="{BB962C8B-B14F-4D97-AF65-F5344CB8AC3E}">
        <p14:creationId xmlns:p14="http://schemas.microsoft.com/office/powerpoint/2010/main" val="214059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27893" y="0"/>
            <a:ext cx="1027189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0" y="548680"/>
            <a:ext cx="8229600" cy="56886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3600" dirty="0"/>
              <a:t>Šiuo metu Baltijos jūroje žinomos apie 6 tūkst. </a:t>
            </a:r>
            <a:r>
              <a:rPr lang="lt-LT" sz="3600" dirty="0" smtClean="0"/>
              <a:t>rūšių, iš </a:t>
            </a:r>
            <a:r>
              <a:rPr lang="lt-LT" sz="3600" dirty="0"/>
              <a:t>kurių jūriniams paukščiams, žuvims </a:t>
            </a:r>
            <a:r>
              <a:rPr lang="lt-LT" sz="3600" dirty="0" smtClean="0"/>
              <a:t>ir žinduoliams priklauso </a:t>
            </a:r>
            <a:r>
              <a:rPr lang="lt-LT" sz="3600" dirty="0"/>
              <a:t>tik 4,7% visų </a:t>
            </a:r>
            <a:r>
              <a:rPr lang="lt-LT" sz="3600" dirty="0" smtClean="0"/>
              <a:t>rūšių. Jų gyvybę palaiko </a:t>
            </a:r>
            <a:r>
              <a:rPr lang="lt-LT" sz="3600" dirty="0"/>
              <a:t>likę, santykinai smulkūs vandens </a:t>
            </a:r>
            <a:r>
              <a:rPr lang="lt-LT" sz="3600" dirty="0" err="1" smtClean="0"/>
              <a:t>storymėje</a:t>
            </a:r>
            <a:r>
              <a:rPr lang="lt-LT" sz="3600" dirty="0"/>
              <a:t> </a:t>
            </a:r>
            <a:r>
              <a:rPr lang="lt-LT" sz="3600" dirty="0" smtClean="0"/>
              <a:t>laisvai </a:t>
            </a:r>
            <a:r>
              <a:rPr lang="lt-LT" sz="3600" dirty="0"/>
              <a:t>plaukiojantys organizmai, vadinami </a:t>
            </a:r>
            <a:r>
              <a:rPr lang="lt-LT" sz="3600" dirty="0" smtClean="0"/>
              <a:t>planktonu (sudaro </a:t>
            </a:r>
            <a:r>
              <a:rPr lang="lt-LT" sz="3600" dirty="0"/>
              <a:t>apie 44% visų rūšių) arba dugne </a:t>
            </a:r>
            <a:r>
              <a:rPr lang="lt-LT" sz="3600" dirty="0" smtClean="0"/>
              <a:t>gyvenantys augalai </a:t>
            </a:r>
            <a:r>
              <a:rPr lang="lt-LT" sz="3600" dirty="0"/>
              <a:t>ir gyvūnai, vadinami </a:t>
            </a:r>
            <a:r>
              <a:rPr lang="lt-LT" sz="3600" dirty="0" err="1"/>
              <a:t>bentosu</a:t>
            </a:r>
            <a:r>
              <a:rPr lang="lt-LT" sz="3600" dirty="0"/>
              <a:t> ( jiems </a:t>
            </a:r>
            <a:r>
              <a:rPr lang="lt-LT" sz="3600" dirty="0" smtClean="0"/>
              <a:t>priskiriama apie </a:t>
            </a:r>
            <a:r>
              <a:rPr lang="lt-LT" sz="3600" dirty="0"/>
              <a:t>51% visų rūšių).</a:t>
            </a:r>
          </a:p>
        </p:txBody>
      </p:sp>
    </p:spTree>
    <p:extLst>
      <p:ext uri="{BB962C8B-B14F-4D97-AF65-F5344CB8AC3E}">
        <p14:creationId xmlns:p14="http://schemas.microsoft.com/office/powerpoint/2010/main" val="2114289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/>
              <a:t>Pagrindinių organizmų grupių įvairovė Baltijos jūroje ir Lietuvos jūrinėje dalyje.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72816"/>
            <a:ext cx="8928992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6542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0788" y="0"/>
            <a:ext cx="103057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i="1" dirty="0"/>
              <a:t>Vandens organizmai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600" dirty="0"/>
              <a:t>Lietuvos </a:t>
            </a:r>
            <a:r>
              <a:rPr lang="lt-LT" sz="3600" dirty="0" smtClean="0"/>
              <a:t>priekrantėje dominuoja </a:t>
            </a:r>
            <a:r>
              <a:rPr lang="lt-LT" sz="3600" dirty="0"/>
              <a:t>irklakojai vėžiagyviai </a:t>
            </a:r>
            <a:r>
              <a:rPr lang="lt-LT" sz="3600" dirty="0" smtClean="0"/>
              <a:t>– druskėtame vandenyje </a:t>
            </a:r>
            <a:r>
              <a:rPr lang="lt-LT" sz="3600" dirty="0"/>
              <a:t>dažniausiai gausūs </a:t>
            </a:r>
            <a:r>
              <a:rPr lang="lt-LT" sz="3600" i="1" dirty="0" err="1"/>
              <a:t>Mesocyclops</a:t>
            </a:r>
            <a:r>
              <a:rPr lang="lt-LT" sz="3600" i="1" dirty="0"/>
              <a:t> </a:t>
            </a:r>
            <a:r>
              <a:rPr lang="lt-LT" sz="3600" dirty="0" smtClean="0"/>
              <a:t>arba </a:t>
            </a:r>
            <a:r>
              <a:rPr lang="lt-LT" sz="3600" i="1" dirty="0" err="1" smtClean="0"/>
              <a:t>Thermocyclops</a:t>
            </a:r>
            <a:r>
              <a:rPr lang="lt-LT" sz="3600" i="1" dirty="0" smtClean="0"/>
              <a:t> </a:t>
            </a:r>
            <a:r>
              <a:rPr lang="lt-LT" sz="3600" dirty="0"/>
              <a:t>grupių atstovai, o Kuršių marių </a:t>
            </a:r>
            <a:r>
              <a:rPr lang="lt-LT" sz="3600" dirty="0" smtClean="0"/>
              <a:t>vandens </a:t>
            </a:r>
            <a:r>
              <a:rPr lang="lt-LT" sz="3600" dirty="0" smtClean="0"/>
              <a:t>sklaidos</a:t>
            </a:r>
          </a:p>
          <a:p>
            <a:pPr marL="0" indent="0">
              <a:buNone/>
            </a:pPr>
            <a:r>
              <a:rPr lang="lt-LT" sz="3600" dirty="0" smtClean="0"/>
              <a:t>zonoje </a:t>
            </a:r>
            <a:r>
              <a:rPr lang="lt-LT" sz="3600" dirty="0" smtClean="0"/>
              <a:t>– gėlavandeniai </a:t>
            </a:r>
            <a:r>
              <a:rPr lang="lt-LT" sz="3600" i="1" dirty="0" err="1" smtClean="0"/>
              <a:t>Pseudocalanus</a:t>
            </a:r>
            <a:r>
              <a:rPr lang="lt-LT" sz="3600" i="1" dirty="0"/>
              <a:t> </a:t>
            </a:r>
            <a:r>
              <a:rPr lang="lt-LT" sz="3600" i="1" dirty="0" err="1" smtClean="0"/>
              <a:t>minutus</a:t>
            </a:r>
            <a:r>
              <a:rPr lang="lt-LT" sz="3600" i="1" dirty="0" smtClean="0"/>
              <a:t> </a:t>
            </a:r>
            <a:r>
              <a:rPr lang="lt-LT" sz="3600" dirty="0"/>
              <a:t>arba </a:t>
            </a:r>
            <a:r>
              <a:rPr lang="lt-LT" sz="3600" i="1" dirty="0" err="1"/>
              <a:t>Acartia</a:t>
            </a:r>
            <a:r>
              <a:rPr lang="lt-LT" sz="3600" i="1" dirty="0"/>
              <a:t> </a:t>
            </a:r>
            <a:r>
              <a:rPr lang="lt-LT" sz="3600" i="1" dirty="0" err="1"/>
              <a:t>longiremis</a:t>
            </a:r>
            <a:r>
              <a:rPr lang="lt-LT" sz="3600" i="1" dirty="0"/>
              <a:t>.</a:t>
            </a: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1696690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3995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38" y="0"/>
            <a:ext cx="56435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174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9144001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i="1" dirty="0"/>
              <a:t>Dugno fauna ir flora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dirty="0"/>
              <a:t>Priekrantėje randama daugiau kaip 50 dugno </a:t>
            </a:r>
            <a:r>
              <a:rPr lang="lt-LT" dirty="0" smtClean="0"/>
              <a:t>bestuburių rūšių</a:t>
            </a:r>
            <a:r>
              <a:rPr lang="lt-LT" dirty="0"/>
              <a:t>, iš jų, beveik pusė </a:t>
            </a:r>
            <a:r>
              <a:rPr lang="lt-LT" dirty="0" smtClean="0"/>
              <a:t>(22 rūšys)  </a:t>
            </a:r>
            <a:r>
              <a:rPr lang="lt-LT" dirty="0" smtClean="0"/>
              <a:t>priklauso dugno </a:t>
            </a:r>
            <a:r>
              <a:rPr lang="lt-LT" dirty="0"/>
              <a:t>ir priedugniniame vandens sluoksnyje </a:t>
            </a:r>
            <a:r>
              <a:rPr lang="lt-LT" dirty="0" smtClean="0"/>
              <a:t>laisvai plaukiojantiems </a:t>
            </a:r>
            <a:r>
              <a:rPr lang="lt-LT" dirty="0"/>
              <a:t>vėžiagyviams. Dvigeldžiai </a:t>
            </a:r>
            <a:r>
              <a:rPr lang="lt-LT" dirty="0" smtClean="0"/>
              <a:t>moliuskai </a:t>
            </a:r>
            <a:r>
              <a:rPr lang="pt-BR" dirty="0" smtClean="0"/>
              <a:t>midijos </a:t>
            </a:r>
            <a:r>
              <a:rPr lang="pt-BR" dirty="0"/>
              <a:t>(</a:t>
            </a:r>
            <a:r>
              <a:rPr lang="pt-BR" i="1" dirty="0"/>
              <a:t>Mytilus edulis</a:t>
            </a:r>
            <a:r>
              <a:rPr lang="pt-BR" dirty="0"/>
              <a:t>) ir Baltijos makoma (</a:t>
            </a:r>
            <a:r>
              <a:rPr lang="pt-BR" i="1" dirty="0" smtClean="0"/>
              <a:t>Macoma</a:t>
            </a:r>
            <a:r>
              <a:rPr lang="lt-LT" i="1" dirty="0" smtClean="0"/>
              <a:t> </a:t>
            </a:r>
            <a:r>
              <a:rPr lang="lt-LT" i="1" dirty="0" err="1" smtClean="0"/>
              <a:t>balthica</a:t>
            </a:r>
            <a:r>
              <a:rPr lang="lt-LT" dirty="0"/>
              <a:t>) bei </a:t>
            </a:r>
            <a:r>
              <a:rPr lang="lt-LT" dirty="0" err="1"/>
              <a:t>ūsakojai</a:t>
            </a:r>
            <a:r>
              <a:rPr lang="lt-LT" dirty="0"/>
              <a:t> vėžiagyviai (</a:t>
            </a:r>
            <a:r>
              <a:rPr lang="lt-LT" i="1" dirty="0" err="1"/>
              <a:t>Balanus</a:t>
            </a:r>
            <a:r>
              <a:rPr lang="lt-LT" i="1" dirty="0"/>
              <a:t> </a:t>
            </a:r>
            <a:r>
              <a:rPr lang="lt-LT" i="1" dirty="0" err="1"/>
              <a:t>improvisus</a:t>
            </a:r>
            <a:r>
              <a:rPr lang="lt-LT" dirty="0" smtClean="0"/>
              <a:t>) – </a:t>
            </a:r>
            <a:r>
              <a:rPr lang="lt-LT" dirty="0"/>
              <a:t>dažniausiai sutinkamos rūšys.</a:t>
            </a:r>
          </a:p>
        </p:txBody>
      </p:sp>
    </p:spTree>
    <p:extLst>
      <p:ext uri="{BB962C8B-B14F-4D97-AF65-F5344CB8AC3E}">
        <p14:creationId xmlns:p14="http://schemas.microsoft.com/office/powerpoint/2010/main" val="2266890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12319"/>
            <a:ext cx="9144000" cy="848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2326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0648" y="0"/>
            <a:ext cx="1008529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i="1" dirty="0"/>
              <a:t>Paukščiai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dirty="0"/>
              <a:t>Lietuvos pakrantėje reguliariai sutinkama iki 30 </a:t>
            </a:r>
            <a:r>
              <a:rPr lang="lt-LT" dirty="0" smtClean="0"/>
              <a:t>jūros paukščių </a:t>
            </a:r>
            <a:r>
              <a:rPr lang="lt-LT" dirty="0"/>
              <a:t>rūšių</a:t>
            </a:r>
            <a:r>
              <a:rPr lang="lt-LT" dirty="0" smtClean="0"/>
              <a:t>.</a:t>
            </a:r>
            <a:r>
              <a:rPr lang="lt-LT" dirty="0"/>
              <a:t> Ledinė antis (</a:t>
            </a:r>
            <a:r>
              <a:rPr lang="lt-LT" i="1" dirty="0" err="1"/>
              <a:t>Clangula</a:t>
            </a:r>
            <a:r>
              <a:rPr lang="lt-LT" i="1" dirty="0"/>
              <a:t> </a:t>
            </a:r>
            <a:r>
              <a:rPr lang="lt-LT" i="1" dirty="0" err="1"/>
              <a:t>hyemalis</a:t>
            </a:r>
            <a:r>
              <a:rPr lang="lt-LT" dirty="0"/>
              <a:t>) ir nuodėgulė (</a:t>
            </a:r>
            <a:r>
              <a:rPr lang="lt-LT" i="1" dirty="0" err="1" smtClean="0"/>
              <a:t>Melanitta</a:t>
            </a:r>
            <a:r>
              <a:rPr lang="lt-LT" i="1" dirty="0"/>
              <a:t> </a:t>
            </a:r>
            <a:r>
              <a:rPr lang="lt-LT" i="1" dirty="0" err="1" smtClean="0"/>
              <a:t>fusca</a:t>
            </a:r>
            <a:r>
              <a:rPr lang="lt-LT" dirty="0"/>
              <a:t>) yra vienos iš gausiausios ir </a:t>
            </a:r>
            <a:r>
              <a:rPr lang="lt-LT" dirty="0" smtClean="0"/>
              <a:t>aplinkosauginiu požiūriu </a:t>
            </a:r>
            <a:r>
              <a:rPr lang="lt-LT" dirty="0"/>
              <a:t>svarbiausios, reguliariai sutinkamos </a:t>
            </a:r>
            <a:r>
              <a:rPr lang="lt-LT" dirty="0" smtClean="0"/>
              <a:t>Lietuvos Baltijos </a:t>
            </a:r>
            <a:r>
              <a:rPr lang="lt-LT" dirty="0"/>
              <a:t>jūros </a:t>
            </a:r>
            <a:r>
              <a:rPr lang="lt-LT" dirty="0" smtClean="0"/>
              <a:t>akvatorijoje žiemojančios </a:t>
            </a:r>
            <a:r>
              <a:rPr lang="lt-LT" dirty="0"/>
              <a:t>jūros </a:t>
            </a:r>
            <a:r>
              <a:rPr lang="lt-LT" dirty="0" smtClean="0"/>
              <a:t>paukščių </a:t>
            </a:r>
            <a:r>
              <a:rPr lang="lt-LT" dirty="0" smtClean="0"/>
              <a:t>rūšies atstovės.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387744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560" y="-16874"/>
            <a:ext cx="5004049" cy="6874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-1"/>
            <a:ext cx="5472607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725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" y="-3628"/>
            <a:ext cx="9139166" cy="6861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i="1" dirty="0"/>
              <a:t>Žuvys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dirty="0"/>
              <a:t>Baltijos jūros Lietuvos vandenyse registruotos </a:t>
            </a:r>
            <a:r>
              <a:rPr lang="lt-LT" dirty="0" smtClean="0"/>
              <a:t>65 </a:t>
            </a:r>
            <a:r>
              <a:rPr lang="lt-LT" dirty="0" err="1" smtClean="0"/>
              <a:t>apskritažiuomenių</a:t>
            </a:r>
            <a:r>
              <a:rPr lang="lt-LT" dirty="0" smtClean="0"/>
              <a:t> </a:t>
            </a:r>
            <a:r>
              <a:rPr lang="lt-LT" dirty="0"/>
              <a:t>ir žuvų rūšys, tarp jų </a:t>
            </a:r>
            <a:r>
              <a:rPr lang="lt-LT" dirty="0" smtClean="0"/>
              <a:t>21 gėlavandenės, </a:t>
            </a:r>
            <a:r>
              <a:rPr lang="pt-BR" dirty="0" smtClean="0"/>
              <a:t>33 </a:t>
            </a:r>
            <a:r>
              <a:rPr lang="pt-BR" dirty="0"/>
              <a:t>jūrinės ir 11 migruojančių</a:t>
            </a:r>
            <a:r>
              <a:rPr lang="pt-BR" dirty="0" smtClean="0"/>
              <a:t>.</a:t>
            </a:r>
            <a:r>
              <a:rPr lang="lt-LT" dirty="0"/>
              <a:t> Baltijos strimelė (</a:t>
            </a:r>
            <a:r>
              <a:rPr lang="lt-LT" i="1" dirty="0" err="1"/>
              <a:t>Clupea</a:t>
            </a:r>
            <a:r>
              <a:rPr lang="lt-LT" i="1" dirty="0"/>
              <a:t> </a:t>
            </a:r>
            <a:r>
              <a:rPr lang="lt-LT" i="1" dirty="0" err="1" smtClean="0"/>
              <a:t>harengus</a:t>
            </a:r>
            <a:r>
              <a:rPr lang="lt-LT" i="1" dirty="0"/>
              <a:t> </a:t>
            </a:r>
            <a:r>
              <a:rPr lang="lt-LT" i="1" dirty="0" err="1" smtClean="0"/>
              <a:t>membras</a:t>
            </a:r>
            <a:r>
              <a:rPr lang="lt-LT" dirty="0"/>
              <a:t>), Baltijos menkė (</a:t>
            </a:r>
            <a:r>
              <a:rPr lang="lt-LT" i="1" dirty="0" err="1"/>
              <a:t>Gadus</a:t>
            </a:r>
            <a:r>
              <a:rPr lang="lt-LT" i="1" dirty="0"/>
              <a:t> </a:t>
            </a:r>
            <a:r>
              <a:rPr lang="lt-LT" i="1" dirty="0" err="1"/>
              <a:t>morhua</a:t>
            </a:r>
            <a:r>
              <a:rPr lang="lt-LT" i="1" dirty="0"/>
              <a:t> </a:t>
            </a:r>
            <a:r>
              <a:rPr lang="lt-LT" i="1" dirty="0" err="1"/>
              <a:t>callarias</a:t>
            </a:r>
            <a:r>
              <a:rPr lang="lt-LT" dirty="0"/>
              <a:t>) </a:t>
            </a:r>
            <a:r>
              <a:rPr lang="lt-LT" dirty="0" smtClean="0"/>
              <a:t>ir upinė </a:t>
            </a:r>
            <a:r>
              <a:rPr lang="lt-LT" dirty="0"/>
              <a:t>plekšnė (</a:t>
            </a:r>
            <a:r>
              <a:rPr lang="lt-LT" i="1" dirty="0" err="1"/>
              <a:t>Platichthys</a:t>
            </a:r>
            <a:r>
              <a:rPr lang="lt-LT" i="1" dirty="0"/>
              <a:t> </a:t>
            </a:r>
            <a:r>
              <a:rPr lang="lt-LT" i="1" dirty="0" err="1"/>
              <a:t>flesus</a:t>
            </a:r>
            <a:r>
              <a:rPr lang="lt-LT" dirty="0"/>
              <a:t>) – vienos iš </a:t>
            </a:r>
            <a:r>
              <a:rPr lang="lt-LT" dirty="0" smtClean="0"/>
              <a:t>gausiausių žuvų </a:t>
            </a:r>
            <a:r>
              <a:rPr lang="lt-LT" dirty="0"/>
              <a:t>Lietuvos ekonominėje </a:t>
            </a:r>
            <a:r>
              <a:rPr lang="lt-LT" dirty="0" smtClean="0"/>
              <a:t>zonoje.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93773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pPr marL="0" indent="0">
              <a:buNone/>
            </a:pPr>
            <a:r>
              <a:rPr lang="lt-LT" i="1" dirty="0" err="1" smtClean="0">
                <a:solidFill>
                  <a:prstClr val="black"/>
                </a:solidFill>
              </a:rPr>
              <a:t>Gadus</a:t>
            </a:r>
            <a:r>
              <a:rPr lang="lt-LT" i="1" dirty="0" smtClean="0">
                <a:solidFill>
                  <a:prstClr val="black"/>
                </a:solidFill>
              </a:rPr>
              <a:t> </a:t>
            </a:r>
            <a:r>
              <a:rPr lang="lt-LT" i="1" dirty="0" err="1">
                <a:solidFill>
                  <a:prstClr val="black"/>
                </a:solidFill>
              </a:rPr>
              <a:t>morhua</a:t>
            </a:r>
            <a:r>
              <a:rPr lang="lt-LT" i="1" dirty="0">
                <a:solidFill>
                  <a:prstClr val="black"/>
                </a:solidFill>
              </a:rPr>
              <a:t> </a:t>
            </a:r>
            <a:r>
              <a:rPr lang="lt-LT" i="1" dirty="0" err="1">
                <a:solidFill>
                  <a:prstClr val="black"/>
                </a:solidFill>
              </a:rPr>
              <a:t>callarias</a:t>
            </a:r>
            <a:endParaRPr lang="lt-LT" i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0"/>
            <a:ext cx="4857532" cy="6957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-171400"/>
            <a:ext cx="5184576" cy="7272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tačiakampis 4"/>
          <p:cNvSpPr/>
          <p:nvPr/>
        </p:nvSpPr>
        <p:spPr>
          <a:xfrm>
            <a:off x="5292080" y="4005064"/>
            <a:ext cx="22322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3200" i="1" dirty="0" err="1"/>
              <a:t>Platichthys</a:t>
            </a:r>
            <a:r>
              <a:rPr lang="lt-LT" sz="3200" i="1" dirty="0"/>
              <a:t> </a:t>
            </a:r>
            <a:r>
              <a:rPr lang="lt-LT" sz="3200" i="1" dirty="0" err="1"/>
              <a:t>flesus</a:t>
            </a: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298583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67499" y="0"/>
            <a:ext cx="1030055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0" y="260648"/>
            <a:ext cx="8229600" cy="1143000"/>
          </a:xfrm>
        </p:spPr>
        <p:txBody>
          <a:bodyPr/>
          <a:lstStyle/>
          <a:p>
            <a:r>
              <a:rPr lang="lt-LT" b="1" i="1" dirty="0"/>
              <a:t>Žinduoliai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-132023" y="1484784"/>
            <a:ext cx="8229600" cy="4525963"/>
          </a:xfrm>
        </p:spPr>
        <p:txBody>
          <a:bodyPr>
            <a:normAutofit/>
          </a:bodyPr>
          <a:lstStyle/>
          <a:p>
            <a:r>
              <a:rPr lang="lt-LT" sz="3600" dirty="0"/>
              <a:t>Baltijos jūros žinduolių sąraše yra 5 rūšys, </a:t>
            </a:r>
            <a:r>
              <a:rPr lang="lt-LT" sz="3600" dirty="0" smtClean="0"/>
              <a:t>kurios nuolat </a:t>
            </a:r>
            <a:r>
              <a:rPr lang="lt-LT" sz="3600" dirty="0"/>
              <a:t>sutinkamos pakrantėse arba </a:t>
            </a:r>
            <a:r>
              <a:rPr lang="lt-LT" sz="3600" dirty="0" smtClean="0"/>
              <a:t>jūroje. Trys </a:t>
            </a:r>
            <a:r>
              <a:rPr lang="lt-LT" sz="3600" dirty="0"/>
              <a:t>jų </a:t>
            </a:r>
            <a:r>
              <a:rPr lang="lt-LT" sz="3600" dirty="0" smtClean="0"/>
              <a:t>priklauso ruoniniams </a:t>
            </a:r>
            <a:r>
              <a:rPr lang="lt-LT" sz="3600" dirty="0"/>
              <a:t>(pilkasis </a:t>
            </a:r>
            <a:r>
              <a:rPr lang="lt-LT" sz="3600" i="1" dirty="0" err="1"/>
              <a:t>Halichoerus</a:t>
            </a:r>
            <a:r>
              <a:rPr lang="lt-LT" sz="3600" i="1" dirty="0"/>
              <a:t> </a:t>
            </a:r>
            <a:r>
              <a:rPr lang="lt-LT" sz="3600" i="1" dirty="0" err="1" smtClean="0"/>
              <a:t>grypus</a:t>
            </a:r>
            <a:r>
              <a:rPr lang="lt-LT" sz="3600" dirty="0" smtClean="0"/>
              <a:t>), </a:t>
            </a:r>
            <a:r>
              <a:rPr lang="lt-LT" sz="3600" i="1" dirty="0" err="1" smtClean="0"/>
              <a:t>Pusa</a:t>
            </a:r>
            <a:r>
              <a:rPr lang="lt-LT" sz="3600" i="1" dirty="0" smtClean="0"/>
              <a:t> </a:t>
            </a:r>
            <a:r>
              <a:rPr lang="lt-LT" sz="3600" i="1" dirty="0" err="1"/>
              <a:t>hispida</a:t>
            </a:r>
            <a:r>
              <a:rPr lang="lt-LT" sz="3600" i="1" dirty="0"/>
              <a:t> </a:t>
            </a:r>
            <a:r>
              <a:rPr lang="lt-LT" sz="3600" dirty="0"/>
              <a:t>ir Rytų Atlanto paprastasis </a:t>
            </a:r>
            <a:r>
              <a:rPr lang="lt-LT" sz="3600" i="1" dirty="0" err="1"/>
              <a:t>Phoca</a:t>
            </a:r>
            <a:r>
              <a:rPr lang="lt-LT" sz="3600" i="1" dirty="0"/>
              <a:t> </a:t>
            </a:r>
            <a:r>
              <a:rPr lang="lt-LT" sz="3600" i="1" dirty="0" err="1" smtClean="0"/>
              <a:t>vitulina</a:t>
            </a:r>
            <a:r>
              <a:rPr lang="lt-LT" sz="3600" i="1" dirty="0" smtClean="0"/>
              <a:t> </a:t>
            </a:r>
            <a:r>
              <a:rPr lang="lt-LT" sz="3600" i="1" dirty="0" err="1" smtClean="0"/>
              <a:t>vitulina</a:t>
            </a:r>
            <a:r>
              <a:rPr lang="lt-LT" sz="3600" dirty="0"/>
              <a:t>), </a:t>
            </a:r>
            <a:r>
              <a:rPr lang="lt-LT" sz="3600" dirty="0" smtClean="0"/>
              <a:t>o viena – </a:t>
            </a:r>
            <a:r>
              <a:rPr lang="lt-LT" sz="3600" dirty="0"/>
              <a:t>jūrų kiaulės </a:t>
            </a:r>
            <a:r>
              <a:rPr lang="lt-LT" sz="3600" i="1" dirty="0" err="1"/>
              <a:t>Phocoena</a:t>
            </a:r>
            <a:r>
              <a:rPr lang="lt-LT" sz="3600" i="1" dirty="0"/>
              <a:t> </a:t>
            </a:r>
            <a:r>
              <a:rPr lang="lt-LT" sz="3600" i="1" dirty="0" err="1" smtClean="0"/>
              <a:t>phocoena</a:t>
            </a:r>
            <a:r>
              <a:rPr lang="lt-LT" sz="3600" i="1" dirty="0" smtClean="0"/>
              <a:t> </a:t>
            </a:r>
            <a:r>
              <a:rPr lang="lt-LT" sz="3600" dirty="0" err="1" smtClean="0"/>
              <a:t>bangininių</a:t>
            </a:r>
            <a:r>
              <a:rPr lang="lt-LT" sz="3600" dirty="0" smtClean="0"/>
              <a:t> </a:t>
            </a:r>
            <a:r>
              <a:rPr lang="lt-LT" sz="3600" dirty="0"/>
              <a:t>šeimai</a:t>
            </a:r>
          </a:p>
        </p:txBody>
      </p:sp>
    </p:spTree>
    <p:extLst>
      <p:ext uri="{BB962C8B-B14F-4D97-AF65-F5344CB8AC3E}">
        <p14:creationId xmlns:p14="http://schemas.microsoft.com/office/powerpoint/2010/main" val="262412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7504" y="5229200"/>
            <a:ext cx="4638668" cy="896963"/>
          </a:xfrm>
        </p:spPr>
        <p:txBody>
          <a:bodyPr/>
          <a:lstStyle/>
          <a:p>
            <a:pPr marL="0" indent="0">
              <a:buNone/>
            </a:pPr>
            <a:r>
              <a:rPr lang="lt-LT" i="1" dirty="0" err="1"/>
              <a:t>Phocoena</a:t>
            </a:r>
            <a:r>
              <a:rPr lang="lt-LT" i="1" dirty="0"/>
              <a:t> </a:t>
            </a:r>
            <a:r>
              <a:rPr lang="lt-LT" i="1" dirty="0" err="1"/>
              <a:t>phocoena</a:t>
            </a:r>
            <a:endParaRPr lang="lt-LT" i="1" dirty="0"/>
          </a:p>
          <a:p>
            <a:endParaRPr lang="lt-LT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2576" y="0"/>
            <a:ext cx="535874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0"/>
            <a:ext cx="496855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tačiakampis 4"/>
          <p:cNvSpPr/>
          <p:nvPr/>
        </p:nvSpPr>
        <p:spPr>
          <a:xfrm>
            <a:off x="4746172" y="5445224"/>
            <a:ext cx="40743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3200" i="1" dirty="0" err="1"/>
              <a:t>Halichoerus</a:t>
            </a:r>
            <a:r>
              <a:rPr lang="lt-LT" sz="3200" i="1" dirty="0"/>
              <a:t> </a:t>
            </a:r>
            <a:r>
              <a:rPr lang="lt-LT" sz="3200" i="1" dirty="0" err="1"/>
              <a:t>grypus</a:t>
            </a: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83920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381</Words>
  <Application>Microsoft Office PowerPoint</Application>
  <PresentationFormat>On-screen Show (4:3)</PresentationFormat>
  <Paragraphs>25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tema</vt:lpstr>
      <vt:lpstr>BALTIJOS JŪROS FLORA IR FAUNA</vt:lpstr>
      <vt:lpstr>PowerPoint Presentation</vt:lpstr>
      <vt:lpstr>PowerPoint Presentation</vt:lpstr>
      <vt:lpstr>Pagrindinių organizmų grupių įvairovė Baltijos jūroje ir Lietuvos jūrinėje dalyje.</vt:lpstr>
      <vt:lpstr>Vandens organizmai</vt:lpstr>
      <vt:lpstr>PowerPoint Presentation</vt:lpstr>
      <vt:lpstr>Dugno fauna ir flora</vt:lpstr>
      <vt:lpstr>PowerPoint Presentation</vt:lpstr>
      <vt:lpstr>Paukščiai</vt:lpstr>
      <vt:lpstr>PowerPoint Presentation</vt:lpstr>
      <vt:lpstr>Žuvys</vt:lpstr>
      <vt:lpstr>PowerPoint Presentation</vt:lpstr>
      <vt:lpstr>Žinduoliai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BALTIJOS JŪROS FLORA IR FAUNA</dc:title>
  <dc:creator>Renata</dc:creator>
  <cp:lastModifiedBy>Sigita</cp:lastModifiedBy>
  <cp:revision>12</cp:revision>
  <dcterms:created xsi:type="dcterms:W3CDTF">2013-03-28T12:03:12Z</dcterms:created>
  <dcterms:modified xsi:type="dcterms:W3CDTF">2013-04-13T10:56:04Z</dcterms:modified>
</cp:coreProperties>
</file>