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70" r:id="rId5"/>
    <p:sldId id="269" r:id="rId6"/>
    <p:sldId id="268" r:id="rId7"/>
    <p:sldId id="267" r:id="rId8"/>
    <p:sldId id="280" r:id="rId9"/>
    <p:sldId id="281" r:id="rId10"/>
    <p:sldId id="279" r:id="rId11"/>
    <p:sldId id="282" r:id="rId12"/>
    <p:sldId id="283" r:id="rId13"/>
    <p:sldId id="278" r:id="rId14"/>
    <p:sldId id="284" r:id="rId15"/>
    <p:sldId id="277" r:id="rId16"/>
    <p:sldId id="285" r:id="rId17"/>
    <p:sldId id="266" r:id="rId18"/>
    <p:sldId id="286" r:id="rId19"/>
    <p:sldId id="265" r:id="rId20"/>
    <p:sldId id="287" r:id="rId21"/>
    <p:sldId id="264" r:id="rId22"/>
    <p:sldId id="263" r:id="rId2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124400" y="1371600"/>
            <a:ext cx="7019600" cy="297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124400" y="4462272"/>
            <a:ext cx="7019600" cy="10332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">
          <a:xfrm>
            <a:off x="2381399" y="1943842"/>
            <a:ext cx="6375047" cy="2387600"/>
          </a:xfrm>
        </p:spPr>
        <p:txBody>
          <a:bodyPr anchor="b"/>
          <a:lstStyle>
            <a:lvl1pPr algn="l">
              <a:lnSpc>
                <a:spcPct val="90000"/>
              </a:lnSpc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81399" y="4538660"/>
            <a:ext cx="6375047" cy="865321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8D8E-866E-480F-B57D-AFDC7D723ED8}" type="datetimeFigureOut">
              <a:rPr lang="lt-LT" smtClean="0"/>
              <a:t>2013.02.26</a:t>
            </a:fld>
            <a:endParaRPr lang="lt-LT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6DA44-1243-4130-865A-8F385504F0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4754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8D8E-866E-480F-B57D-AFDC7D723ED8}" type="datetimeFigureOut">
              <a:rPr lang="lt-LT" smtClean="0"/>
              <a:t>2013.02.26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6DA44-1243-4130-865A-8F385504F0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4133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626614" y="-20637"/>
            <a:ext cx="5486400" cy="434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2626614" y="4462272"/>
            <a:ext cx="5486400" cy="1719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2878511" y="658347"/>
            <a:ext cx="4948098" cy="3664417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5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78511" y="4589464"/>
            <a:ext cx="4948099" cy="1500187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8D8E-866E-480F-B57D-AFDC7D723ED8}" type="datetimeFigureOut">
              <a:rPr lang="lt-LT" smtClean="0"/>
              <a:t>2013.02.26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6DA44-1243-4130-865A-8F385504F0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8245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0120" y="2194560"/>
            <a:ext cx="3367278" cy="3986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1526" y="2194560"/>
            <a:ext cx="3370068" cy="3986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8D8E-866E-480F-B57D-AFDC7D723ED8}" type="datetimeFigureOut">
              <a:rPr lang="lt-LT" smtClean="0"/>
              <a:t>2013.02.26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6DA44-1243-4130-865A-8F385504F0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0104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0" y="1828456"/>
            <a:ext cx="3367278" cy="8306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0120" y="2743195"/>
            <a:ext cx="3367278" cy="343376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14316" y="1828456"/>
            <a:ext cx="3367278" cy="8306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14316" y="2743195"/>
            <a:ext cx="3367278" cy="343376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8D8E-866E-480F-B57D-AFDC7D723ED8}" type="datetimeFigureOut">
              <a:rPr lang="lt-LT" smtClean="0"/>
              <a:t>2013.02.26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6DA44-1243-4130-865A-8F385504F0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6128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8D8E-866E-480F-B57D-AFDC7D723ED8}" type="datetimeFigureOut">
              <a:rPr lang="lt-LT" smtClean="0"/>
              <a:t>2013.02.26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6DA44-1243-4130-865A-8F385504F0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4161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8D8E-866E-480F-B57D-AFDC7D723ED8}" type="datetimeFigureOut">
              <a:rPr lang="lt-LT" smtClean="0"/>
              <a:t>2013.02.26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6DA44-1243-4130-865A-8F385504F0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3029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9172" y="2465294"/>
            <a:ext cx="4042421" cy="4392706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8863" y="2465295"/>
            <a:ext cx="2876156" cy="3711669"/>
          </a:xfrm>
        </p:spPr>
        <p:txBody>
          <a:bodyPr>
            <a:normAutofit/>
          </a:bodyPr>
          <a:lstStyle>
            <a:lvl1pPr marL="0" indent="0">
              <a:spcBef>
                <a:spcPts val="1500"/>
              </a:spcBef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8D8E-866E-480F-B57D-AFDC7D723ED8}" type="datetimeFigureOut">
              <a:rPr lang="lt-LT" smtClean="0"/>
              <a:t>2013.02.26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6DA44-1243-4130-865A-8F385504F0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1474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39172" y="1828456"/>
            <a:ext cx="4042421" cy="5029544"/>
          </a:xfrm>
        </p:spPr>
        <p:txBody>
          <a:bodyPr tIns="13716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8864" y="2465294"/>
            <a:ext cx="2876156" cy="3711669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8D8E-866E-480F-B57D-AFDC7D723ED8}" type="datetimeFigureOut">
              <a:rPr lang="lt-LT" smtClean="0"/>
              <a:t>2013.02.26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6DA44-1243-4130-865A-8F385504F0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6136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8D8E-866E-480F-B57D-AFDC7D723ED8}" type="datetimeFigureOut">
              <a:rPr lang="lt-LT" smtClean="0"/>
              <a:t>2013.02.26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6DA44-1243-4130-865A-8F385504F0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6440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3649" y="462249"/>
            <a:ext cx="7269816" cy="571471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83650" y="6356351"/>
            <a:ext cx="1478960" cy="365125"/>
          </a:xfrm>
        </p:spPr>
        <p:txBody>
          <a:bodyPr/>
          <a:lstStyle/>
          <a:p>
            <a:fld id="{DE238D8E-866E-480F-B57D-AFDC7D723ED8}" type="datetimeFigureOut">
              <a:rPr lang="lt-LT" smtClean="0"/>
              <a:t>2013.02.26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86780" y="6356351"/>
            <a:ext cx="4265840" cy="365125"/>
          </a:xfrm>
        </p:spPr>
        <p:txBody>
          <a:bodyPr/>
          <a:lstStyle/>
          <a:p>
            <a:endParaRPr lang="lt-LT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 rot="5400000">
            <a:off x="4785352" y="2914977"/>
            <a:ext cx="6857433" cy="102861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 rot="5400000">
            <a:off x="5343503" y="3384990"/>
            <a:ext cx="6858000" cy="8915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9761" y="462249"/>
            <a:ext cx="1028165" cy="571471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76792" y="6356351"/>
            <a:ext cx="1476674" cy="365125"/>
          </a:xfrm>
        </p:spPr>
        <p:txBody>
          <a:bodyPr/>
          <a:lstStyle/>
          <a:p>
            <a:fld id="{CD06DA44-1243-4130-865A-8F385504F0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294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347472"/>
            <a:ext cx="9141714" cy="118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0" y="457201"/>
            <a:ext cx="9141714" cy="137125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960120" y="466344"/>
            <a:ext cx="7221474" cy="13621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0" y="2190749"/>
            <a:ext cx="7221474" cy="3986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60121" y="6356351"/>
            <a:ext cx="14789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38D8E-866E-480F-B57D-AFDC7D723ED8}" type="datetimeFigureOut">
              <a:rPr lang="lt-LT" smtClean="0"/>
              <a:t>2013.02.26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39080" y="6356351"/>
            <a:ext cx="4265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4920" y="6356351"/>
            <a:ext cx="1476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6DA44-1243-4130-865A-8F385504F0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71921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3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5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t-LT" dirty="0" err="1" smtClean="0">
                <a:solidFill>
                  <a:srgbClr val="000000"/>
                </a:solidFill>
                <a:latin typeface="Times New Roman"/>
              </a:rPr>
              <a:t>The</a:t>
            </a:r>
            <a:r>
              <a:rPr lang="lt-LT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lt-LT" dirty="0" err="1" smtClean="0">
                <a:solidFill>
                  <a:srgbClr val="000000"/>
                </a:solidFill>
                <a:latin typeface="Times New Roman"/>
              </a:rPr>
              <a:t>land</a:t>
            </a:r>
            <a:r>
              <a:rPr lang="lt-LT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lt-LT" dirty="0" err="1" smtClean="0">
                <a:solidFill>
                  <a:srgbClr val="000000"/>
                </a:solidFill>
                <a:latin typeface="Times New Roman"/>
              </a:rPr>
              <a:t>of</a:t>
            </a:r>
            <a:r>
              <a:rPr lang="lt-LT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lt-LT" dirty="0" err="1" smtClean="0">
                <a:solidFill>
                  <a:srgbClr val="000000"/>
                </a:solidFill>
                <a:latin typeface="Times New Roman"/>
              </a:rPr>
              <a:t>math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9752" y="4509120"/>
            <a:ext cx="6560710" cy="865321"/>
          </a:xfrm>
        </p:spPr>
        <p:txBody>
          <a:bodyPr>
            <a:noAutofit/>
          </a:bodyPr>
          <a:lstStyle/>
          <a:p>
            <a:pPr algn="ctr"/>
            <a:r>
              <a:rPr lang="lt-LT" sz="3200" b="1" dirty="0" err="1"/>
              <a:t>We</a:t>
            </a:r>
            <a:r>
              <a:rPr lang="lt-LT" sz="3200" b="1" dirty="0"/>
              <a:t> </a:t>
            </a:r>
            <a:r>
              <a:rPr lang="lt-LT" sz="3200" b="1" dirty="0" err="1"/>
              <a:t>invite</a:t>
            </a:r>
            <a:r>
              <a:rPr lang="lt-LT" sz="3200" b="1" dirty="0"/>
              <a:t> </a:t>
            </a:r>
            <a:r>
              <a:rPr lang="lt-LT" sz="3200" b="1" dirty="0" err="1" smtClean="0"/>
              <a:t>everybody</a:t>
            </a:r>
            <a:r>
              <a:rPr lang="lt-LT" sz="3200" b="1" dirty="0" smtClean="0"/>
              <a:t> to </a:t>
            </a:r>
            <a:r>
              <a:rPr lang="lt-LT" sz="3200" b="1" dirty="0" err="1" smtClean="0"/>
              <a:t>solve</a:t>
            </a:r>
            <a:r>
              <a:rPr lang="lt-LT" sz="3200" b="1" dirty="0" smtClean="0"/>
              <a:t>  </a:t>
            </a:r>
            <a:r>
              <a:rPr lang="lt-LT" sz="3200" b="1" dirty="0" err="1"/>
              <a:t>Baltic</a:t>
            </a:r>
            <a:r>
              <a:rPr lang="lt-LT" sz="3200" b="1" dirty="0"/>
              <a:t> </a:t>
            </a:r>
            <a:r>
              <a:rPr lang="lt-LT" sz="3200" b="1" dirty="0" err="1" smtClean="0"/>
              <a:t>sea</a:t>
            </a:r>
            <a:r>
              <a:rPr lang="lt-LT" sz="3200" b="1" dirty="0" smtClean="0"/>
              <a:t> </a:t>
            </a:r>
            <a:r>
              <a:rPr lang="lt-LT" sz="3200" b="1" dirty="0" err="1" smtClean="0"/>
              <a:t>exercises</a:t>
            </a:r>
            <a:r>
              <a:rPr lang="lt-LT" sz="3200" b="1" dirty="0" smtClean="0"/>
              <a:t>!</a:t>
            </a:r>
            <a:endParaRPr lang="lt-LT" sz="3200" b="1" dirty="0"/>
          </a:p>
        </p:txBody>
      </p:sp>
    </p:spTree>
    <p:extLst>
      <p:ext uri="{BB962C8B-B14F-4D97-AF65-F5344CB8AC3E}">
        <p14:creationId xmlns:p14="http://schemas.microsoft.com/office/powerpoint/2010/main" val="51214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88640"/>
            <a:ext cx="878497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200" b="1" dirty="0" smtClean="0">
                <a:solidFill>
                  <a:srgbClr val="FF0000"/>
                </a:solidFill>
              </a:rPr>
              <a:t>1. </a:t>
            </a:r>
            <a:r>
              <a:rPr lang="en-US" sz="3200" b="1" dirty="0" smtClean="0"/>
              <a:t>We are getting ready for a huge trip around the Baltic Sea. We decided to visit at least one city from every Baltic country.</a:t>
            </a:r>
            <a:r>
              <a:rPr lang="lt-LT" sz="3200" b="1" dirty="0" smtClean="0"/>
              <a:t> </a:t>
            </a:r>
            <a:r>
              <a:rPr lang="en-US" sz="3200" b="1" dirty="0" smtClean="0"/>
              <a:t>We will start the trip in Klaipeda: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1988840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t-LT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780928"/>
            <a:ext cx="40679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We are thinking of getting to Gdansk, located Poland, from Klaipeda by bicycles (</a:t>
            </a:r>
            <a:r>
              <a:rPr lang="lt-LT" sz="3200" b="1" dirty="0" smtClean="0"/>
              <a:t>  ̴</a:t>
            </a:r>
            <a:r>
              <a:rPr lang="en-US" sz="3200" b="1" dirty="0" smtClean="0"/>
              <a:t>220 km).</a:t>
            </a:r>
            <a:endParaRPr lang="lt-LT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89" y="2250743"/>
            <a:ext cx="5220072" cy="4338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5791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04664"/>
            <a:ext cx="87129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Then from Gdansk we will sail to Kiel on a boat</a:t>
            </a:r>
            <a:endParaRPr lang="lt-LT" sz="3200" b="1" dirty="0" smtClean="0"/>
          </a:p>
          <a:p>
            <a:pPr algn="ctr"/>
            <a:r>
              <a:rPr lang="en-US" sz="3200" b="1" dirty="0" smtClean="0"/>
              <a:t>(</a:t>
            </a:r>
            <a:r>
              <a:rPr lang="lt-LT" sz="3200" b="1" dirty="0" smtClean="0"/>
              <a:t>  ̴</a:t>
            </a:r>
            <a:r>
              <a:rPr lang="en-US" sz="3200" b="1" dirty="0" smtClean="0"/>
              <a:t>520km). </a:t>
            </a:r>
            <a:endParaRPr lang="lt-LT" sz="3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283" y="1628800"/>
            <a:ext cx="5768672" cy="5040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20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8830" y="1124744"/>
            <a:ext cx="8280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We will get From Kiel to Kolding which is in Denmark on foot (</a:t>
            </a:r>
            <a:r>
              <a:rPr lang="lt-LT" sz="3200" b="1" dirty="0" smtClean="0"/>
              <a:t>  ̴</a:t>
            </a:r>
            <a:r>
              <a:rPr lang="en-US" sz="3200" b="1" dirty="0" smtClean="0"/>
              <a:t>170km). </a:t>
            </a:r>
            <a:endParaRPr lang="lt-LT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2976"/>
            <a:ext cx="9098580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92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04664"/>
            <a:ext cx="85689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From Kolding to Stockholm, the capital of Sweden, we will fly by plane (</a:t>
            </a:r>
            <a:r>
              <a:rPr lang="lt-LT" sz="3200" b="1" dirty="0" smtClean="0"/>
              <a:t>  ̴</a:t>
            </a:r>
            <a:r>
              <a:rPr lang="en-US" sz="3200" b="1" dirty="0" smtClean="0"/>
              <a:t>800km). </a:t>
            </a:r>
            <a:endParaRPr lang="lt-LT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812" y="1800673"/>
            <a:ext cx="7410368" cy="469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26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201" y="404664"/>
            <a:ext cx="9036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We will reach Helsinki, in Finland, by car (</a:t>
            </a:r>
            <a:r>
              <a:rPr lang="lt-LT" sz="3200" b="1" dirty="0" smtClean="0"/>
              <a:t>  ̴</a:t>
            </a:r>
            <a:r>
              <a:rPr lang="en-US" sz="3200" b="1" dirty="0" smtClean="0"/>
              <a:t>840km). </a:t>
            </a:r>
            <a:endParaRPr lang="lt-LT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481882"/>
            <a:ext cx="6624736" cy="5106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6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548680"/>
            <a:ext cx="8064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After that we will “fly” from Helsinki to Tallinn which is in Estonia on a high-speed ferry (</a:t>
            </a:r>
            <a:r>
              <a:rPr lang="lt-LT" sz="3200" b="1" dirty="0" smtClean="0"/>
              <a:t>  ̴</a:t>
            </a:r>
            <a:r>
              <a:rPr lang="en-US" sz="3200" b="1" dirty="0" smtClean="0"/>
              <a:t>85km). </a:t>
            </a:r>
            <a:endParaRPr lang="lt-LT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133" y="2905214"/>
            <a:ext cx="9468000" cy="4048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6542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548680"/>
            <a:ext cx="86409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Then from Tallinn to </a:t>
            </a:r>
            <a:r>
              <a:rPr lang="en-US" sz="3200" b="1" dirty="0" err="1" smtClean="0"/>
              <a:t>Ventspils</a:t>
            </a:r>
            <a:r>
              <a:rPr lang="en-US" sz="3200" b="1" dirty="0" smtClean="0"/>
              <a:t> we will sail on a yacht (</a:t>
            </a:r>
            <a:r>
              <a:rPr lang="lt-LT" sz="3200" b="1" dirty="0" smtClean="0"/>
              <a:t>  ̴</a:t>
            </a:r>
            <a:r>
              <a:rPr lang="en-US" sz="3200" b="1" dirty="0" smtClean="0"/>
              <a:t>400km). </a:t>
            </a:r>
            <a:endParaRPr lang="lt-LT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40" y="2780928"/>
            <a:ext cx="8550951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27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476672"/>
            <a:ext cx="89289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Finally, we will get back from </a:t>
            </a:r>
            <a:r>
              <a:rPr lang="en-US" sz="3200" b="1" dirty="0" err="1" smtClean="0"/>
              <a:t>Ventspils</a:t>
            </a:r>
            <a:r>
              <a:rPr lang="en-US" sz="3200" b="1" dirty="0" smtClean="0"/>
              <a:t> to Klaipeda by a bus (</a:t>
            </a:r>
            <a:r>
              <a:rPr lang="lt-LT" sz="3200" b="1" dirty="0" smtClean="0"/>
              <a:t>  ̴</a:t>
            </a:r>
            <a:r>
              <a:rPr lang="en-US" sz="3200" b="1" smtClean="0"/>
              <a:t>210km).</a:t>
            </a:r>
            <a:r>
              <a:rPr lang="lt-LT" sz="3200" b="1" smtClean="0"/>
              <a:t> </a:t>
            </a:r>
            <a:endParaRPr lang="lt-LT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3" y="1489729"/>
            <a:ext cx="4911369" cy="5218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49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548680"/>
            <a:ext cx="806489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How long will our trip take?</a:t>
            </a:r>
          </a:p>
          <a:p>
            <a:pPr algn="ctr"/>
            <a:r>
              <a:rPr lang="en-US" sz="3200" b="1" dirty="0" smtClean="0"/>
              <a:t>Average vehicle speed:</a:t>
            </a:r>
            <a:r>
              <a:rPr lang="lt-LT" dirty="0" smtClean="0"/>
              <a:t> </a:t>
            </a:r>
          </a:p>
          <a:p>
            <a:endParaRPr lang="lt-LT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2204864"/>
            <a:ext cx="7056784" cy="35394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 algn="ctr">
              <a:buClr>
                <a:srgbClr val="FF0000"/>
              </a:buClr>
              <a:buFont typeface="Wingdings" pitchFamily="2" charset="2"/>
              <a:buChar char="v"/>
            </a:pPr>
            <a:r>
              <a:rPr lang="lt-LT" sz="3200" b="1" dirty="0" err="1" smtClean="0">
                <a:solidFill>
                  <a:schemeClr val="tx1"/>
                </a:solidFill>
              </a:rPr>
              <a:t>Bike</a:t>
            </a:r>
            <a:r>
              <a:rPr lang="lt-LT" sz="3200" b="1" dirty="0" smtClean="0">
                <a:solidFill>
                  <a:schemeClr val="tx1"/>
                </a:solidFill>
              </a:rPr>
              <a:t> 11km/h</a:t>
            </a:r>
          </a:p>
          <a:p>
            <a:pPr marL="457200" indent="-457200" algn="ctr">
              <a:buClr>
                <a:srgbClr val="FF0000"/>
              </a:buClr>
              <a:buFont typeface="Wingdings" pitchFamily="2" charset="2"/>
              <a:buChar char="v"/>
            </a:pPr>
            <a:r>
              <a:rPr lang="lt-LT" sz="3200" b="1" dirty="0" err="1" smtClean="0">
                <a:solidFill>
                  <a:schemeClr val="tx1"/>
                </a:solidFill>
              </a:rPr>
              <a:t>On</a:t>
            </a:r>
            <a:r>
              <a:rPr lang="lt-LT" sz="3200" b="1" dirty="0" smtClean="0">
                <a:solidFill>
                  <a:schemeClr val="tx1"/>
                </a:solidFill>
              </a:rPr>
              <a:t> </a:t>
            </a:r>
            <a:r>
              <a:rPr lang="lt-LT" sz="3200" b="1" dirty="0" err="1" smtClean="0">
                <a:solidFill>
                  <a:schemeClr val="tx1"/>
                </a:solidFill>
              </a:rPr>
              <a:t>foot</a:t>
            </a:r>
            <a:r>
              <a:rPr lang="lt-LT" sz="3200" b="1" dirty="0" smtClean="0">
                <a:solidFill>
                  <a:schemeClr val="tx1"/>
                </a:solidFill>
              </a:rPr>
              <a:t> 5km/h</a:t>
            </a:r>
          </a:p>
          <a:p>
            <a:pPr marL="457200" indent="-457200" algn="ctr">
              <a:buClr>
                <a:srgbClr val="FF0000"/>
              </a:buClr>
              <a:buFont typeface="Wingdings" pitchFamily="2" charset="2"/>
              <a:buChar char="v"/>
            </a:pPr>
            <a:r>
              <a:rPr lang="lt-LT" sz="3200" b="1" dirty="0" err="1" smtClean="0">
                <a:solidFill>
                  <a:schemeClr val="tx1"/>
                </a:solidFill>
              </a:rPr>
              <a:t>Boat</a:t>
            </a:r>
            <a:r>
              <a:rPr lang="lt-LT" sz="3200" b="1" dirty="0" smtClean="0">
                <a:solidFill>
                  <a:schemeClr val="tx1"/>
                </a:solidFill>
              </a:rPr>
              <a:t> 50km/h</a:t>
            </a:r>
          </a:p>
          <a:p>
            <a:pPr marL="457200" indent="-457200" algn="ctr">
              <a:buClr>
                <a:srgbClr val="FF0000"/>
              </a:buClr>
              <a:buFont typeface="Wingdings" pitchFamily="2" charset="2"/>
              <a:buChar char="v"/>
            </a:pPr>
            <a:r>
              <a:rPr lang="lt-LT" sz="3200" b="1" dirty="0" smtClean="0">
                <a:solidFill>
                  <a:schemeClr val="tx1"/>
                </a:solidFill>
              </a:rPr>
              <a:t>Plane 800Km/h</a:t>
            </a:r>
          </a:p>
          <a:p>
            <a:pPr marL="457200" indent="-457200" algn="ctr">
              <a:buClr>
                <a:srgbClr val="FF0000"/>
              </a:buClr>
              <a:buFont typeface="Wingdings" pitchFamily="2" charset="2"/>
              <a:buChar char="v"/>
            </a:pPr>
            <a:r>
              <a:rPr lang="lt-LT" sz="3200" b="1" dirty="0" err="1" smtClean="0">
                <a:solidFill>
                  <a:schemeClr val="tx1"/>
                </a:solidFill>
              </a:rPr>
              <a:t>High-speed</a:t>
            </a:r>
            <a:r>
              <a:rPr lang="lt-LT" sz="3200" b="1" dirty="0" smtClean="0">
                <a:solidFill>
                  <a:schemeClr val="tx1"/>
                </a:solidFill>
              </a:rPr>
              <a:t> </a:t>
            </a:r>
            <a:r>
              <a:rPr lang="lt-LT" sz="3200" b="1" dirty="0" err="1" smtClean="0">
                <a:solidFill>
                  <a:schemeClr val="tx1"/>
                </a:solidFill>
              </a:rPr>
              <a:t>ferry</a:t>
            </a:r>
            <a:r>
              <a:rPr lang="lt-LT" sz="3200" b="1" dirty="0" smtClean="0">
                <a:solidFill>
                  <a:schemeClr val="tx1"/>
                </a:solidFill>
              </a:rPr>
              <a:t> 85km/h</a:t>
            </a:r>
          </a:p>
          <a:p>
            <a:pPr marL="457200" indent="-457200" algn="ctr">
              <a:buClr>
                <a:srgbClr val="FF0000"/>
              </a:buClr>
              <a:buFont typeface="Wingdings" pitchFamily="2" charset="2"/>
              <a:buChar char="v"/>
            </a:pPr>
            <a:r>
              <a:rPr lang="lt-LT" sz="3200" b="1" dirty="0" err="1" smtClean="0">
                <a:solidFill>
                  <a:schemeClr val="tx1"/>
                </a:solidFill>
              </a:rPr>
              <a:t>Yacht</a:t>
            </a:r>
            <a:r>
              <a:rPr lang="lt-LT" sz="3200" b="1" dirty="0" smtClean="0">
                <a:solidFill>
                  <a:schemeClr val="tx1"/>
                </a:solidFill>
              </a:rPr>
              <a:t> 40km/h</a:t>
            </a:r>
          </a:p>
          <a:p>
            <a:pPr marL="457200" indent="-457200" algn="ctr">
              <a:buClr>
                <a:srgbClr val="FF0000"/>
              </a:buClr>
              <a:buFont typeface="Wingdings" pitchFamily="2" charset="2"/>
              <a:buChar char="v"/>
            </a:pPr>
            <a:r>
              <a:rPr lang="lt-LT" sz="3200" b="1" dirty="0" err="1" smtClean="0">
                <a:solidFill>
                  <a:schemeClr val="tx1"/>
                </a:solidFill>
              </a:rPr>
              <a:t>Car</a:t>
            </a:r>
            <a:r>
              <a:rPr lang="lt-LT" sz="3200" b="1" dirty="0" smtClean="0">
                <a:solidFill>
                  <a:schemeClr val="tx1"/>
                </a:solidFill>
              </a:rPr>
              <a:t> </a:t>
            </a:r>
            <a:r>
              <a:rPr lang="lt-LT" sz="3200" b="1" dirty="0" err="1" smtClean="0">
                <a:solidFill>
                  <a:schemeClr val="tx1"/>
                </a:solidFill>
              </a:rPr>
              <a:t>and</a:t>
            </a:r>
            <a:r>
              <a:rPr lang="lt-LT" sz="3200" b="1" dirty="0" smtClean="0">
                <a:solidFill>
                  <a:schemeClr val="tx1"/>
                </a:solidFill>
              </a:rPr>
              <a:t> bus 105km/h</a:t>
            </a:r>
          </a:p>
        </p:txBody>
      </p:sp>
    </p:spTree>
    <p:extLst>
      <p:ext uri="{BB962C8B-B14F-4D97-AF65-F5344CB8AC3E}">
        <p14:creationId xmlns:p14="http://schemas.microsoft.com/office/powerpoint/2010/main" val="177752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7267" y="404664"/>
            <a:ext cx="7221474" cy="1362113"/>
          </a:xfrm>
        </p:spPr>
        <p:txBody>
          <a:bodyPr>
            <a:normAutofit/>
          </a:bodyPr>
          <a:lstStyle/>
          <a:p>
            <a:pPr algn="ctr"/>
            <a:r>
              <a:rPr lang="lt-LT" sz="4800" b="1" dirty="0" err="1" smtClean="0">
                <a:solidFill>
                  <a:srgbClr val="FF0000"/>
                </a:solidFill>
              </a:rPr>
              <a:t>Solution</a:t>
            </a:r>
            <a:endParaRPr lang="lt-LT" sz="48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916832"/>
            <a:ext cx="8856984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err="1" smtClean="0"/>
              <a:t>Klaipeda</a:t>
            </a:r>
            <a:r>
              <a:rPr lang="lt-LT" sz="2800" b="1" dirty="0" smtClean="0"/>
              <a:t> — </a:t>
            </a:r>
            <a:r>
              <a:rPr lang="lt-LT" sz="2800" b="1" dirty="0" err="1" smtClean="0"/>
              <a:t>Gdansk</a:t>
            </a:r>
            <a:r>
              <a:rPr lang="lt-LT" sz="2800" b="1" dirty="0" smtClean="0"/>
              <a:t> 	220km;	11km/h;	20h	</a:t>
            </a:r>
          </a:p>
          <a:p>
            <a:r>
              <a:rPr lang="lt-LT" sz="2800" b="1" dirty="0" err="1" smtClean="0"/>
              <a:t>Gdansk</a:t>
            </a:r>
            <a:r>
              <a:rPr lang="lt-LT" sz="2800" b="1" dirty="0" smtClean="0"/>
              <a:t> — </a:t>
            </a:r>
            <a:r>
              <a:rPr lang="lt-LT" sz="2800" b="1" dirty="0" err="1" smtClean="0"/>
              <a:t>Kiel</a:t>
            </a:r>
            <a:r>
              <a:rPr lang="lt-LT" sz="2800" b="1" dirty="0" smtClean="0"/>
              <a:t>		550km;	50km/h;	11h</a:t>
            </a:r>
          </a:p>
          <a:p>
            <a:r>
              <a:rPr lang="lt-LT" sz="2800" b="1" dirty="0" err="1" smtClean="0"/>
              <a:t>Kiel</a:t>
            </a:r>
            <a:r>
              <a:rPr lang="lt-LT" sz="2800" b="1" dirty="0" smtClean="0"/>
              <a:t> — </a:t>
            </a:r>
            <a:r>
              <a:rPr lang="lt-LT" sz="2800" b="1" dirty="0" err="1" smtClean="0"/>
              <a:t>Kolding</a:t>
            </a:r>
            <a:r>
              <a:rPr lang="lt-LT" sz="2800" b="1" dirty="0" smtClean="0"/>
              <a:t>		170km;	5km/h;	34h	</a:t>
            </a:r>
          </a:p>
          <a:p>
            <a:r>
              <a:rPr lang="lt-LT" sz="2800" b="1" dirty="0" err="1" smtClean="0"/>
              <a:t>Kolding</a:t>
            </a:r>
            <a:r>
              <a:rPr lang="lt-LT" sz="2800" b="1" dirty="0" smtClean="0"/>
              <a:t> — </a:t>
            </a:r>
            <a:r>
              <a:rPr lang="lt-LT" sz="2800" b="1" dirty="0" err="1" smtClean="0"/>
              <a:t>Stockholm</a:t>
            </a:r>
            <a:r>
              <a:rPr lang="lt-LT" sz="2800" b="1" dirty="0" smtClean="0"/>
              <a:t> 	800km;	800km/h;	1h	</a:t>
            </a:r>
          </a:p>
          <a:p>
            <a:r>
              <a:rPr lang="lt-LT" sz="2800" b="1" dirty="0" err="1" smtClean="0"/>
              <a:t>Stockholm</a:t>
            </a:r>
            <a:r>
              <a:rPr lang="lt-LT" sz="2800" b="1" dirty="0" smtClean="0"/>
              <a:t> — Helsinki	840km;	105km/h;	8h</a:t>
            </a:r>
          </a:p>
          <a:p>
            <a:r>
              <a:rPr lang="lt-LT" sz="2800" b="1" dirty="0" smtClean="0"/>
              <a:t>Helsinki — </a:t>
            </a:r>
            <a:r>
              <a:rPr lang="lt-LT" sz="2800" b="1" dirty="0" err="1" smtClean="0"/>
              <a:t>Tallinn</a:t>
            </a:r>
            <a:r>
              <a:rPr lang="lt-LT" sz="2800" b="1" dirty="0" smtClean="0"/>
              <a:t> 	85km;	85km/h;	1h</a:t>
            </a:r>
          </a:p>
          <a:p>
            <a:r>
              <a:rPr lang="lt-LT" sz="2800" b="1" dirty="0" err="1" smtClean="0"/>
              <a:t>Tallinn</a:t>
            </a:r>
            <a:r>
              <a:rPr lang="lt-LT" sz="2800" b="1" dirty="0" smtClean="0"/>
              <a:t> — </a:t>
            </a:r>
            <a:r>
              <a:rPr lang="lt-LT" sz="2800" b="1" dirty="0" err="1" smtClean="0"/>
              <a:t>Venstpils</a:t>
            </a:r>
            <a:r>
              <a:rPr lang="lt-LT" sz="2800" b="1" dirty="0" smtClean="0"/>
              <a:t>	400km;	40km/h;	10h</a:t>
            </a:r>
          </a:p>
          <a:p>
            <a:r>
              <a:rPr lang="lt-LT" sz="2800" b="1" dirty="0" err="1" smtClean="0"/>
              <a:t>Ventspils</a:t>
            </a:r>
            <a:r>
              <a:rPr lang="lt-LT" sz="2800" b="1" dirty="0" smtClean="0"/>
              <a:t> — </a:t>
            </a:r>
            <a:r>
              <a:rPr lang="lt-LT" sz="2800" b="1" dirty="0" err="1" smtClean="0"/>
              <a:t>Klaipeda</a:t>
            </a:r>
            <a:r>
              <a:rPr lang="lt-LT" sz="2800" b="1" dirty="0" smtClean="0"/>
              <a:t>	210km;	105km/h;	2h</a:t>
            </a:r>
          </a:p>
          <a:p>
            <a:r>
              <a:rPr lang="lt-LT" sz="2800" b="1" dirty="0" smtClean="0"/>
              <a:t>				_________________________	</a:t>
            </a:r>
          </a:p>
          <a:p>
            <a:r>
              <a:rPr lang="lt-LT" sz="2800" b="1" dirty="0" smtClean="0"/>
              <a:t>				                                             87h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60208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5736" y="4538660"/>
            <a:ext cx="6840759" cy="865321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sz="3500" b="1" dirty="0"/>
              <a:t>In total, we will travel 87 hours or 3 days and 15 hours.</a:t>
            </a:r>
          </a:p>
          <a:p>
            <a:endParaRPr lang="lt-LT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628800"/>
            <a:ext cx="2952328" cy="244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107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6028"/>
            <a:ext cx="5138932" cy="673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5364088" y="2818067"/>
            <a:ext cx="3600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200" b="1" dirty="0" smtClean="0">
                <a:solidFill>
                  <a:srgbClr val="FF0000"/>
                </a:solidFill>
              </a:rPr>
              <a:t>2.</a:t>
            </a:r>
            <a:r>
              <a:rPr lang="lt-LT" sz="3200" b="1" dirty="0" smtClean="0"/>
              <a:t> </a:t>
            </a:r>
            <a:r>
              <a:rPr lang="en-US" sz="3200" b="1" dirty="0" smtClean="0"/>
              <a:t>Which of the Baltic countries have the longest coastline?</a:t>
            </a:r>
            <a:endParaRPr lang="lt-LT" sz="3200" b="1" dirty="0"/>
          </a:p>
        </p:txBody>
      </p:sp>
    </p:spTree>
    <p:extLst>
      <p:ext uri="{BB962C8B-B14F-4D97-AF65-F5344CB8AC3E}">
        <p14:creationId xmlns:p14="http://schemas.microsoft.com/office/powerpoint/2010/main" val="207141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8000" b="1" dirty="0" err="1" smtClean="0"/>
              <a:t>Sweden</a:t>
            </a:r>
            <a:endParaRPr lang="lt-LT" sz="8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0"/>
            <a:ext cx="5832648" cy="4374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74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332656"/>
            <a:ext cx="85689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smtClean="0">
                <a:solidFill>
                  <a:srgbClr val="FF0000"/>
                </a:solidFill>
              </a:rPr>
              <a:t>3. </a:t>
            </a:r>
            <a:r>
              <a:rPr lang="en-US" sz="3200" b="1" dirty="0" smtClean="0"/>
              <a:t>The volume of the water in the Baltic Sea is 21000 km3. </a:t>
            </a:r>
            <a:endParaRPr lang="lt-LT" sz="32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1556792"/>
            <a:ext cx="84969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smtClean="0">
                <a:solidFill>
                  <a:srgbClr val="FF0000"/>
                </a:solidFill>
              </a:rPr>
              <a:t>a) </a:t>
            </a:r>
            <a:r>
              <a:rPr lang="en-US" sz="3200" b="1" dirty="0" smtClean="0"/>
              <a:t>How many bottles would it take to pour it all into 1l bottles? </a:t>
            </a:r>
            <a:endParaRPr lang="lt-LT" sz="3200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634010"/>
            <a:ext cx="3810000" cy="381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2563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332656"/>
            <a:ext cx="8496944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4000" b="1" dirty="0" err="1" smtClean="0">
                <a:solidFill>
                  <a:srgbClr val="FF0000"/>
                </a:solidFill>
              </a:rPr>
              <a:t>Solution</a:t>
            </a:r>
            <a:endParaRPr lang="lt-LT" sz="4000" b="1" dirty="0" smtClean="0">
              <a:solidFill>
                <a:srgbClr val="FF0000"/>
              </a:solidFill>
            </a:endParaRPr>
          </a:p>
          <a:p>
            <a:r>
              <a:rPr lang="lt-LT" sz="3600" b="1" dirty="0" smtClean="0"/>
              <a:t>21000 km³ = 21000 x 10¹² dm³ = 21 x 10¹⁵ l</a:t>
            </a:r>
          </a:p>
          <a:p>
            <a:r>
              <a:rPr lang="lt-LT" sz="3600" b="1" dirty="0" smtClean="0"/>
              <a:t>	</a:t>
            </a:r>
          </a:p>
          <a:p>
            <a:r>
              <a:rPr lang="lt-LT" sz="4000" b="1" dirty="0" err="1" smtClean="0">
                <a:solidFill>
                  <a:srgbClr val="00B050"/>
                </a:solidFill>
              </a:rPr>
              <a:t>Answer</a:t>
            </a:r>
            <a:endParaRPr lang="lt-LT" sz="4000" b="1" dirty="0" smtClean="0">
              <a:solidFill>
                <a:srgbClr val="00B050"/>
              </a:solidFill>
            </a:endParaRPr>
          </a:p>
          <a:p>
            <a:r>
              <a:rPr lang="lt-LT" sz="3600" b="1" dirty="0" smtClean="0"/>
              <a:t> 21000000000000000 </a:t>
            </a:r>
            <a:r>
              <a:rPr lang="lt-LT" sz="3600" b="1" dirty="0" err="1" smtClean="0"/>
              <a:t>or</a:t>
            </a:r>
            <a:r>
              <a:rPr lang="lt-LT" sz="3600" b="1" dirty="0" smtClean="0"/>
              <a:t> 21 x 10¹⁵</a:t>
            </a:r>
            <a:r>
              <a:rPr lang="lt-LT" sz="3600" b="1" cap="small" dirty="0" smtClean="0"/>
              <a:t> </a:t>
            </a:r>
            <a:r>
              <a:rPr lang="lt-LT" sz="3600" b="1" dirty="0" err="1" smtClean="0"/>
              <a:t>bottles</a:t>
            </a:r>
            <a:endParaRPr lang="lt-LT" sz="36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936" y="2924944"/>
            <a:ext cx="3810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552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620688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600" b="1" dirty="0" smtClean="0">
                <a:solidFill>
                  <a:srgbClr val="FF0000"/>
                </a:solidFill>
              </a:rPr>
              <a:t>b) </a:t>
            </a:r>
            <a:r>
              <a:rPr lang="en-US" sz="3600" b="1" dirty="0" smtClean="0"/>
              <a:t>And if into 200l barrels? </a:t>
            </a:r>
            <a:endParaRPr lang="lt-LT" sz="36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160090" y="891327"/>
            <a:ext cx="4594993" cy="62139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5695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620688"/>
            <a:ext cx="6048672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b="1" dirty="0" smtClean="0">
                <a:solidFill>
                  <a:srgbClr val="FF0000"/>
                </a:solidFill>
              </a:rPr>
              <a:t>Solution</a:t>
            </a:r>
            <a:endParaRPr lang="lt-LT" sz="4000" b="1" dirty="0" smtClean="0">
              <a:solidFill>
                <a:srgbClr val="FF0000"/>
              </a:solidFill>
            </a:endParaRPr>
          </a:p>
          <a:p>
            <a:r>
              <a:rPr lang="fr-FR" sz="3600" b="1" dirty="0" smtClean="0"/>
              <a:t>21 x 10¹⁵ : 200 = 25 x 10¹²</a:t>
            </a:r>
          </a:p>
          <a:p>
            <a:r>
              <a:rPr lang="fr-FR" sz="3600" b="1" dirty="0" smtClean="0"/>
              <a:t>	</a:t>
            </a:r>
            <a:endParaRPr lang="lt-LT" sz="3600" b="1" dirty="0" smtClean="0"/>
          </a:p>
          <a:p>
            <a:r>
              <a:rPr lang="fr-FR" sz="4000" b="1" dirty="0" smtClean="0">
                <a:solidFill>
                  <a:srgbClr val="00B050"/>
                </a:solidFill>
              </a:rPr>
              <a:t>A</a:t>
            </a:r>
            <a:r>
              <a:rPr lang="lt-LT" sz="4000" b="1" dirty="0" err="1" smtClean="0">
                <a:solidFill>
                  <a:srgbClr val="00B050"/>
                </a:solidFill>
              </a:rPr>
              <a:t>nswer</a:t>
            </a:r>
            <a:endParaRPr lang="lt-LT" sz="4000" b="1" dirty="0" smtClean="0">
              <a:solidFill>
                <a:srgbClr val="00B050"/>
              </a:solidFill>
            </a:endParaRPr>
          </a:p>
          <a:p>
            <a:r>
              <a:rPr lang="fr-FR" sz="3600" b="1" dirty="0" smtClean="0"/>
              <a:t>25 x 10¹² barrels</a:t>
            </a:r>
            <a:endParaRPr lang="fr-FR" sz="36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501008"/>
            <a:ext cx="3592420" cy="2658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7119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4664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smtClean="0">
                <a:solidFill>
                  <a:srgbClr val="FF0000"/>
                </a:solidFill>
              </a:rPr>
              <a:t>4. </a:t>
            </a:r>
            <a:r>
              <a:rPr lang="en-US" sz="3200" b="1" dirty="0" smtClean="0"/>
              <a:t>The salinity of the water in the Baltic Sea is about 1.7%. How much kilograms of salt would we get, if we evaporated the water?</a:t>
            </a:r>
            <a:endParaRPr lang="lt-LT" sz="32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756" y="1772816"/>
            <a:ext cx="4392488" cy="4880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80411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95536" y="1052736"/>
                <a:ext cx="8208912" cy="44576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lt-LT" sz="4000" b="1" dirty="0" err="1" smtClean="0">
                    <a:solidFill>
                      <a:srgbClr val="FF0000"/>
                    </a:solidFill>
                  </a:rPr>
                  <a:t>Solution</a:t>
                </a:r>
                <a:endParaRPr lang="lt-LT" sz="4000" b="1" dirty="0" smtClean="0">
                  <a:solidFill>
                    <a:srgbClr val="FF0000"/>
                  </a:solidFill>
                </a:endParaRPr>
              </a:p>
              <a:p>
                <a:r>
                  <a:rPr lang="lt-LT" sz="3600" b="1" dirty="0" smtClean="0"/>
                  <a:t>21 x 10¹⁵ l ≈ 21 x 10¹⁵ kg</a:t>
                </a:r>
              </a:p>
              <a:p>
                <a:r>
                  <a:rPr lang="lt-LT" sz="3600" b="1" dirty="0" smtClean="0"/>
                  <a:t>21 x10¹⁵ kg — 100%</a:t>
                </a:r>
              </a:p>
              <a:p>
                <a:r>
                  <a:rPr lang="lt-LT" sz="3600" b="1" dirty="0" smtClean="0"/>
                  <a:t>x — 1.7%</a:t>
                </a:r>
              </a:p>
              <a:p>
                <a14:m>
                  <m:oMath xmlns:m="http://schemas.openxmlformats.org/officeDocument/2006/math">
                    <m:r>
                      <a:rPr lang="en-US" sz="3600" b="1" i="0" smtClean="0">
                        <a:effectLst/>
                        <a:latin typeface="Cambria Math"/>
                        <a:ea typeface="Calibri"/>
                        <a:cs typeface="Times New Roman"/>
                      </a:rPr>
                      <m:t>𝐱</m:t>
                    </m:r>
                    <m:r>
                      <a:rPr lang="en-US" sz="3600" b="1" i="0">
                        <a:effectLst/>
                        <a:latin typeface="Cambria Math"/>
                        <a:ea typeface="Calibri"/>
                        <a:cs typeface="Times New Roman"/>
                      </a:rPr>
                      <m:t>=</m:t>
                    </m:r>
                    <m:f>
                      <m:fPr>
                        <m:ctrlPr>
                          <a:rPr lang="lt-LT" sz="3600" b="1" i="1">
                            <a:effectLst/>
                            <a:latin typeface="Cambria Math"/>
                            <a:cs typeface="Times New Roman"/>
                          </a:rPr>
                        </m:ctrlPr>
                      </m:fPr>
                      <m:num>
                        <m:r>
                          <a:rPr lang="en-US" sz="3600" b="1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𝟐𝟏</m:t>
                        </m:r>
                        <m:r>
                          <a:rPr lang="en-US" sz="3600" b="1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 </m:t>
                        </m:r>
                        <m:r>
                          <a:rPr lang="en-US" sz="3600" b="1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𝐱</m:t>
                        </m:r>
                        <m:r>
                          <a:rPr lang="en-US" sz="3600" b="1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 </m:t>
                        </m:r>
                        <m:sSup>
                          <m:sSupPr>
                            <m:ctrlPr>
                              <a:rPr lang="lt-LT" sz="3600" b="1" i="1">
                                <a:effectLst/>
                                <a:latin typeface="Cambria Math"/>
                                <a:cs typeface="Times New Roman"/>
                              </a:rPr>
                            </m:ctrlPr>
                          </m:sSupPr>
                          <m:e>
                            <m:r>
                              <a:rPr lang="en-US" sz="3600" b="1" i="0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𝟏𝟎</m:t>
                            </m:r>
                          </m:e>
                          <m:sup>
                            <m:r>
                              <a:rPr lang="en-US" sz="3600" b="1" i="0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𝟏𝟓</m:t>
                            </m:r>
                          </m:sup>
                        </m:sSup>
                        <m:r>
                          <a:rPr lang="en-US" sz="3600" b="1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 </m:t>
                        </m:r>
                        <m:r>
                          <a:rPr lang="en-US" sz="3600" b="1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𝐱</m:t>
                        </m:r>
                        <m:r>
                          <a:rPr lang="en-US" sz="3600" b="1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 </m:t>
                        </m:r>
                        <m:r>
                          <a:rPr lang="en-US" sz="3600" b="1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𝟏</m:t>
                        </m:r>
                        <m:r>
                          <a:rPr lang="en-US" sz="3600" b="1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.</m:t>
                        </m:r>
                        <m:r>
                          <a:rPr lang="en-US" sz="3600" b="1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𝟕</m:t>
                        </m:r>
                      </m:num>
                      <m:den>
                        <m:r>
                          <a:rPr lang="en-US" sz="3600" b="1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𝟏𝟎𝟎</m:t>
                        </m:r>
                      </m:den>
                    </m:f>
                    <m:r>
                      <a:rPr lang="en-US" sz="3600" b="1" i="0">
                        <a:effectLst/>
                        <a:latin typeface="Cambria Math"/>
                        <a:ea typeface="Calibri"/>
                        <a:cs typeface="Times New Roman"/>
                      </a:rPr>
                      <m:t>=</m:t>
                    </m:r>
                    <m:sSup>
                      <m:sSupPr>
                        <m:ctrlPr>
                          <a:rPr lang="lt-LT" sz="3600" b="1" i="1">
                            <a:effectLst/>
                            <a:latin typeface="Cambria Math"/>
                            <a:cs typeface="Times New Roman"/>
                          </a:rPr>
                        </m:ctrlPr>
                      </m:sSupPr>
                      <m:e>
                        <m:r>
                          <a:rPr lang="en-US" sz="3600" b="1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𝟑</m:t>
                        </m:r>
                        <m:r>
                          <a:rPr lang="en-US" sz="3600" b="1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.</m:t>
                        </m:r>
                        <m:r>
                          <a:rPr lang="en-US" sz="3600" b="1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𝟓𝟕</m:t>
                        </m:r>
                        <m:r>
                          <a:rPr lang="en-US" sz="3600" b="1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 </m:t>
                        </m:r>
                        <m:r>
                          <a:rPr lang="en-US" sz="3600" b="1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𝐱</m:t>
                        </m:r>
                        <m:r>
                          <a:rPr lang="en-US" sz="3600" b="1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 </m:t>
                        </m:r>
                        <m:r>
                          <a:rPr lang="en-US" sz="3600" b="1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𝟏𝟎</m:t>
                        </m:r>
                      </m:e>
                      <m:sup>
                        <m:r>
                          <a:rPr lang="en-US" sz="3600" b="1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𝟏𝟒</m:t>
                        </m:r>
                      </m:sup>
                    </m:sSup>
                    <m:r>
                      <a:rPr lang="en-US" sz="3600" b="1" i="0">
                        <a:effectLst/>
                        <a:latin typeface="Cambria Math"/>
                        <a:ea typeface="Calibri"/>
                        <a:cs typeface="Times New Roman"/>
                      </a:rPr>
                      <m:t>𝐤𝐠</m:t>
                    </m:r>
                  </m:oMath>
                </a14:m>
                <a:r>
                  <a:rPr lang="lt-LT" sz="3600" b="1" dirty="0" smtClean="0"/>
                  <a:t>	</a:t>
                </a:r>
              </a:p>
              <a:p>
                <a:r>
                  <a:rPr lang="lt-LT" sz="4000" b="1" dirty="0" err="1" smtClean="0">
                    <a:solidFill>
                      <a:srgbClr val="00B050"/>
                    </a:solidFill>
                  </a:rPr>
                  <a:t>Answer</a:t>
                </a:r>
                <a:endParaRPr lang="lt-LT" sz="4000" b="1" dirty="0" smtClean="0">
                  <a:solidFill>
                    <a:srgbClr val="00B050"/>
                  </a:solidFill>
                </a:endParaRPr>
              </a:p>
              <a:p>
                <a:r>
                  <a:rPr lang="lt-LT" sz="3600" b="1" dirty="0" smtClean="0"/>
                  <a:t>3.57 x 10¹⁴ kg</a:t>
                </a:r>
                <a:endParaRPr lang="lt-LT" sz="3600" b="1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052736"/>
                <a:ext cx="8208912" cy="4457631"/>
              </a:xfrm>
              <a:prstGeom prst="rect">
                <a:avLst/>
              </a:prstGeom>
              <a:blipFill rotWithShape="1">
                <a:blip r:embed="rId2"/>
                <a:stretch>
                  <a:fillRect l="-2675" t="-2462" b="-4241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8741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08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36" y="476672"/>
            <a:ext cx="84969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smtClean="0">
                <a:solidFill>
                  <a:srgbClr val="FF0000"/>
                </a:solidFill>
              </a:rPr>
              <a:t>5. </a:t>
            </a:r>
            <a:r>
              <a:rPr lang="en-US" sz="3200" b="1" dirty="0" smtClean="0"/>
              <a:t>What percent of the combined surface area of Baltic countries does the surface area of the Baltic Sea consist?</a:t>
            </a:r>
            <a:endParaRPr lang="lt-LT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973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4008" y="1124744"/>
            <a:ext cx="7560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dirty="0" smtClean="0"/>
              <a:t>	</a:t>
            </a:r>
            <a:r>
              <a:rPr lang="lt-LT" sz="3200" b="1" dirty="0" err="1" smtClean="0">
                <a:solidFill>
                  <a:srgbClr val="0070C0"/>
                </a:solidFill>
              </a:rPr>
              <a:t>Surface</a:t>
            </a:r>
            <a:r>
              <a:rPr lang="lt-LT" sz="3200" b="1" dirty="0" smtClean="0">
                <a:solidFill>
                  <a:srgbClr val="0070C0"/>
                </a:solidFill>
              </a:rPr>
              <a:t> </a:t>
            </a:r>
            <a:r>
              <a:rPr lang="lt-LT" sz="3200" b="1" dirty="0" err="1" smtClean="0">
                <a:solidFill>
                  <a:srgbClr val="0070C0"/>
                </a:solidFill>
              </a:rPr>
              <a:t>area</a:t>
            </a:r>
            <a:r>
              <a:rPr lang="lt-LT" sz="3200" b="1" dirty="0" smtClean="0">
                <a:solidFill>
                  <a:srgbClr val="0070C0"/>
                </a:solidFill>
              </a:rPr>
              <a:t> </a:t>
            </a:r>
            <a:r>
              <a:rPr lang="lt-LT" sz="3200" b="1" dirty="0" err="1" smtClean="0">
                <a:solidFill>
                  <a:srgbClr val="0070C0"/>
                </a:solidFill>
              </a:rPr>
              <a:t>of</a:t>
            </a:r>
            <a:r>
              <a:rPr lang="lt-LT" sz="3200" b="1" dirty="0" smtClean="0">
                <a:solidFill>
                  <a:srgbClr val="0070C0"/>
                </a:solidFill>
              </a:rPr>
              <a:t> </a:t>
            </a:r>
            <a:r>
              <a:rPr lang="lt-LT" sz="3200" b="1" dirty="0" err="1" smtClean="0">
                <a:solidFill>
                  <a:srgbClr val="0070C0"/>
                </a:solidFill>
              </a:rPr>
              <a:t>Baltic</a:t>
            </a:r>
            <a:r>
              <a:rPr lang="lt-LT" sz="3200" b="1" dirty="0" smtClean="0">
                <a:solidFill>
                  <a:srgbClr val="0070C0"/>
                </a:solidFill>
              </a:rPr>
              <a:t> </a:t>
            </a:r>
            <a:r>
              <a:rPr lang="lt-LT" sz="3200" b="1" dirty="0" err="1" smtClean="0">
                <a:solidFill>
                  <a:srgbClr val="0070C0"/>
                </a:solidFill>
              </a:rPr>
              <a:t>countries</a:t>
            </a:r>
            <a:r>
              <a:rPr lang="lt-LT" sz="3200" b="1" dirty="0" smtClean="0">
                <a:solidFill>
                  <a:srgbClr val="0070C0"/>
                </a:solidFill>
              </a:rPr>
              <a:t> </a:t>
            </a:r>
          </a:p>
          <a:p>
            <a:endParaRPr lang="lt-LT" sz="3200" b="1" dirty="0" smtClean="0"/>
          </a:p>
          <a:p>
            <a:pPr algn="just"/>
            <a:r>
              <a:rPr lang="lt-LT" sz="3200" b="1" dirty="0" smtClean="0"/>
              <a:t>		</a:t>
            </a:r>
            <a:r>
              <a:rPr lang="lt-LT" sz="3200" b="1" dirty="0" err="1" smtClean="0"/>
              <a:t>Lithuania</a:t>
            </a:r>
            <a:r>
              <a:rPr lang="lt-LT" sz="3200" b="1" dirty="0" smtClean="0"/>
              <a:t> 65200 km2</a:t>
            </a:r>
          </a:p>
          <a:p>
            <a:pPr algn="just"/>
            <a:r>
              <a:rPr lang="lt-LT" sz="3200" b="1" dirty="0" smtClean="0"/>
              <a:t>		</a:t>
            </a:r>
            <a:r>
              <a:rPr lang="lt-LT" sz="3200" b="1" dirty="0" err="1" smtClean="0"/>
              <a:t>Poland</a:t>
            </a:r>
            <a:r>
              <a:rPr lang="lt-LT" sz="3200" b="1" dirty="0" smtClean="0"/>
              <a:t> 312689 km2</a:t>
            </a:r>
          </a:p>
          <a:p>
            <a:pPr algn="just"/>
            <a:r>
              <a:rPr lang="lt-LT" sz="3200" b="1" dirty="0" smtClean="0"/>
              <a:t>		</a:t>
            </a:r>
            <a:r>
              <a:rPr lang="lt-LT" sz="3200" b="1" dirty="0" err="1" smtClean="0"/>
              <a:t>Denmark</a:t>
            </a:r>
            <a:r>
              <a:rPr lang="lt-LT" sz="3200" b="1" dirty="0" smtClean="0"/>
              <a:t> 43094 km2</a:t>
            </a:r>
          </a:p>
          <a:p>
            <a:pPr algn="just"/>
            <a:r>
              <a:rPr lang="lt-LT" sz="3200" b="1" dirty="0" smtClean="0"/>
              <a:t>		</a:t>
            </a:r>
            <a:r>
              <a:rPr lang="lt-LT" sz="3200" b="1" dirty="0" err="1" smtClean="0"/>
              <a:t>Estonia</a:t>
            </a:r>
            <a:r>
              <a:rPr lang="lt-LT" sz="3200" b="1" dirty="0" smtClean="0"/>
              <a:t> 45226 km2</a:t>
            </a:r>
          </a:p>
          <a:p>
            <a:pPr algn="just"/>
            <a:r>
              <a:rPr lang="lt-LT" sz="3200" b="1" dirty="0" smtClean="0"/>
              <a:t>		</a:t>
            </a:r>
            <a:r>
              <a:rPr lang="lt-LT" sz="3200" b="1" dirty="0" err="1" smtClean="0"/>
              <a:t>Latvia</a:t>
            </a:r>
            <a:r>
              <a:rPr lang="lt-LT" sz="3200" b="1" dirty="0" smtClean="0"/>
              <a:t> 64589 km2</a:t>
            </a:r>
          </a:p>
          <a:p>
            <a:pPr algn="just"/>
            <a:r>
              <a:rPr lang="lt-LT" sz="3200" b="1" dirty="0" smtClean="0"/>
              <a:t>		</a:t>
            </a:r>
            <a:r>
              <a:rPr lang="lt-LT" sz="3200" b="1" dirty="0" err="1" smtClean="0"/>
              <a:t>Finland</a:t>
            </a:r>
            <a:r>
              <a:rPr lang="lt-LT" sz="3200" b="1" dirty="0" smtClean="0"/>
              <a:t> 338145 km2</a:t>
            </a:r>
          </a:p>
          <a:p>
            <a:pPr algn="just"/>
            <a:r>
              <a:rPr lang="lt-LT" sz="3200" b="1" dirty="0" smtClean="0"/>
              <a:t>		Germany 357112 km2</a:t>
            </a:r>
          </a:p>
          <a:p>
            <a:pPr algn="just"/>
            <a:r>
              <a:rPr lang="lt-LT" sz="3200" b="1" dirty="0" smtClean="0"/>
              <a:t>		</a:t>
            </a:r>
            <a:r>
              <a:rPr lang="lt-LT" sz="3200" b="1" dirty="0" err="1" smtClean="0"/>
              <a:t>Sweden</a:t>
            </a:r>
            <a:r>
              <a:rPr lang="lt-LT" sz="3200" b="1" dirty="0" smtClean="0"/>
              <a:t> 449964 km2	</a:t>
            </a:r>
            <a:endParaRPr lang="lt-LT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40678" y="332656"/>
            <a:ext cx="8406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Surface area of the Baltic Sea 386 000 km2</a:t>
            </a:r>
            <a:r>
              <a:rPr lang="en-US" sz="3600" b="1" dirty="0" smtClean="0"/>
              <a:t> </a:t>
            </a:r>
            <a:endParaRPr lang="lt-LT" sz="3600" b="1" dirty="0"/>
          </a:p>
        </p:txBody>
      </p:sp>
    </p:spTree>
    <p:extLst>
      <p:ext uri="{BB962C8B-B14F-4D97-AF65-F5344CB8AC3E}">
        <p14:creationId xmlns:p14="http://schemas.microsoft.com/office/powerpoint/2010/main" val="165685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S103462902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Education_16x9.potx" id="{AA5F22BC-61EA-4F01-AB22-75117871E196}" vid="{BD0EB374-1DDC-4F15-88A9-D386288C58A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Title Layout</Template>
  <TotalTime>189</TotalTime>
  <Words>425</Words>
  <Application>Microsoft Office PowerPoint</Application>
  <PresentationFormat>On-screen Show (4:3)</PresentationFormat>
  <Paragraphs>68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TS103462902</vt:lpstr>
      <vt:lpstr>The land of math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Solution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Matematikos šalis</dc:title>
  <dc:creator>Sigita</dc:creator>
  <cp:lastModifiedBy>Sigita</cp:lastModifiedBy>
  <cp:revision>16</cp:revision>
  <dcterms:created xsi:type="dcterms:W3CDTF">2013-02-25T16:34:28Z</dcterms:created>
  <dcterms:modified xsi:type="dcterms:W3CDTF">2013-02-26T19:23:46Z</dcterms:modified>
</cp:coreProperties>
</file>