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70" r:id="rId5"/>
    <p:sldId id="269" r:id="rId6"/>
    <p:sldId id="268" r:id="rId7"/>
    <p:sldId id="267" r:id="rId8"/>
    <p:sldId id="280" r:id="rId9"/>
    <p:sldId id="281" r:id="rId10"/>
    <p:sldId id="279" r:id="rId11"/>
    <p:sldId id="284" r:id="rId12"/>
    <p:sldId id="282" r:id="rId13"/>
    <p:sldId id="278" r:id="rId14"/>
    <p:sldId id="285" r:id="rId15"/>
    <p:sldId id="277" r:id="rId16"/>
    <p:sldId id="286" r:id="rId17"/>
    <p:sldId id="266" r:id="rId18"/>
    <p:sldId id="287" r:id="rId19"/>
    <p:sldId id="265" r:id="rId20"/>
    <p:sldId id="263" r:id="rId21"/>
    <p:sldId id="264" r:id="rId22"/>
    <p:sldId id="262" r:id="rId2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124400" y="1371600"/>
            <a:ext cx="7019600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124400" y="4462272"/>
            <a:ext cx="7019600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2381399" y="1943842"/>
            <a:ext cx="6375047" cy="2387600"/>
          </a:xfrm>
        </p:spPr>
        <p:txBody>
          <a:bodyPr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1399" y="4538660"/>
            <a:ext cx="6375047" cy="8653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26614" y="-20637"/>
            <a:ext cx="54864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626614" y="4462272"/>
            <a:ext cx="54864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2878511" y="658347"/>
            <a:ext cx="4948098" cy="3664417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78511" y="4589464"/>
            <a:ext cx="4948099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0120" y="2194560"/>
            <a:ext cx="3367278" cy="3986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1526" y="2194560"/>
            <a:ext cx="3370068" cy="3986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0" y="1828456"/>
            <a:ext cx="3367278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0120" y="2743195"/>
            <a:ext cx="3367278" cy="34337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14316" y="1828456"/>
            <a:ext cx="3367278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14316" y="2743195"/>
            <a:ext cx="3367278" cy="34337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9172" y="2465294"/>
            <a:ext cx="4042421" cy="4392706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8863" y="2465295"/>
            <a:ext cx="2876156" cy="3711669"/>
          </a:xfrm>
        </p:spPr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39172" y="1828456"/>
            <a:ext cx="4042421" cy="5029544"/>
          </a:xfrm>
        </p:spPr>
        <p:txBody>
          <a:bodyPr tIns="13716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8864" y="2465294"/>
            <a:ext cx="2876156" cy="3711669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3649" y="462249"/>
            <a:ext cx="7269816" cy="5714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3650" y="6356351"/>
            <a:ext cx="1478960" cy="365125"/>
          </a:xfrm>
        </p:spPr>
        <p:txBody>
          <a:bodyPr/>
          <a:lstStyle/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86780" y="6356351"/>
            <a:ext cx="4265840" cy="365125"/>
          </a:xfrm>
        </p:spPr>
        <p:txBody>
          <a:bodyPr/>
          <a:lstStyle/>
          <a:p>
            <a:endParaRPr lang="lt-LT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4785352" y="2914977"/>
            <a:ext cx="6857433" cy="102861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5400000">
            <a:off x="5343503" y="3384990"/>
            <a:ext cx="6858000" cy="891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9761" y="462249"/>
            <a:ext cx="1028165" cy="57147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76792" y="6356351"/>
            <a:ext cx="1476674" cy="365125"/>
          </a:xfrm>
        </p:spPr>
        <p:txBody>
          <a:bodyPr/>
          <a:lstStyle/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47472"/>
            <a:ext cx="9141714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1"/>
            <a:ext cx="9141714" cy="137125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960120" y="466344"/>
            <a:ext cx="7221474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0" y="2190749"/>
            <a:ext cx="7221474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0121" y="6356351"/>
            <a:ext cx="1478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38D8E-866E-480F-B57D-AFDC7D723ED8}" type="datetimeFigureOut">
              <a:rPr lang="lt-LT" smtClean="0"/>
              <a:t>2013.02.26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9080" y="6356351"/>
            <a:ext cx="4265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4920" y="6356351"/>
            <a:ext cx="1476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6DA44-1243-4130-865A-8F385504F0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b="0" dirty="0" smtClean="0">
                <a:solidFill>
                  <a:srgbClr val="000000"/>
                </a:solidFill>
                <a:latin typeface="Times New Roman"/>
              </a:rPr>
              <a:t>Matematikos šalis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9752" y="4437112"/>
            <a:ext cx="6375047" cy="865321"/>
          </a:xfrm>
        </p:spPr>
        <p:txBody>
          <a:bodyPr>
            <a:noAutofit/>
          </a:bodyPr>
          <a:lstStyle/>
          <a:p>
            <a:pPr algn="ctr"/>
            <a:r>
              <a:rPr lang="lt-LT" sz="3200" b="1" dirty="0" smtClean="0"/>
              <a:t>Kviečiame spręsti  uždavinius apie Baltijos jūrą!</a:t>
            </a:r>
            <a:endParaRPr lang="lt-LT" sz="3200" b="1" dirty="0"/>
          </a:p>
        </p:txBody>
      </p:sp>
    </p:spTree>
    <p:extLst>
      <p:ext uri="{BB962C8B-B14F-4D97-AF65-F5344CB8AC3E}">
        <p14:creationId xmlns:p14="http://schemas.microsoft.com/office/powerpoint/2010/main" val="51214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b="1" dirty="0" smtClean="0">
                <a:solidFill>
                  <a:srgbClr val="FF0000"/>
                </a:solidFill>
              </a:rPr>
              <a:t>1. </a:t>
            </a:r>
            <a:r>
              <a:rPr lang="lt-LT" sz="3200" b="1" dirty="0" smtClean="0"/>
              <a:t>Ruošiamės į didelį žygį aplink Baltijos jūrą. Nusprendėme aplankyti bent po vieną miestą </a:t>
            </a:r>
            <a:r>
              <a:rPr lang="lt-LT" sz="3200" b="1" dirty="0" smtClean="0"/>
              <a:t>Baltijos šalyse. </a:t>
            </a:r>
            <a:r>
              <a:rPr lang="lt-LT" sz="3200" b="1" dirty="0" smtClean="0"/>
              <a:t>Kelionę </a:t>
            </a:r>
            <a:r>
              <a:rPr lang="lt-LT" sz="3200" b="1" dirty="0" smtClean="0"/>
              <a:t>pradėsime Klaipėdoje:</a:t>
            </a:r>
            <a:endParaRPr lang="lt-LT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988840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1819563"/>
            <a:ext cx="8496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/>
              <a:t>Iš Klaipėdos į Gdanską Lenkijoje (  ̴220 km) planuojame vykti dviračiais.</a:t>
            </a:r>
            <a:endParaRPr lang="lt-LT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890342"/>
            <a:ext cx="4459995" cy="3707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791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04664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/>
              <a:t>Iš Gdansko į Kylį (  ̴550 km) plauksime laivu. </a:t>
            </a:r>
            <a:endParaRPr lang="lt-LT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24744"/>
            <a:ext cx="6352320" cy="554992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20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8830" y="1124744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/>
              <a:t>Iš Kylio į </a:t>
            </a:r>
            <a:r>
              <a:rPr lang="lt-LT" sz="3200" b="1" dirty="0" err="1" smtClean="0"/>
              <a:t>Koldingą</a:t>
            </a:r>
            <a:r>
              <a:rPr lang="lt-LT" sz="3200" b="1" dirty="0" smtClean="0"/>
              <a:t> Danijoje (  ̴ 170 km) keliausime pėsti.  </a:t>
            </a:r>
            <a:endParaRPr lang="lt-LT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2976"/>
            <a:ext cx="909858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92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/>
              <a:t>Iš </a:t>
            </a:r>
            <a:r>
              <a:rPr lang="lt-LT" sz="3200" b="1" dirty="0" err="1" smtClean="0"/>
              <a:t>Koldingo</a:t>
            </a:r>
            <a:r>
              <a:rPr lang="lt-LT" sz="3200" b="1" dirty="0" smtClean="0"/>
              <a:t> į Stokholmą , Švedijos </a:t>
            </a:r>
            <a:r>
              <a:rPr lang="lt-LT" sz="3200" b="1" dirty="0" smtClean="0"/>
              <a:t>sostinę, </a:t>
            </a:r>
          </a:p>
          <a:p>
            <a:pPr algn="ctr"/>
            <a:r>
              <a:rPr lang="lt-LT" sz="3200" b="1" dirty="0" smtClean="0"/>
              <a:t>(  </a:t>
            </a:r>
            <a:r>
              <a:rPr lang="lt-LT" sz="3200" b="1" dirty="0" smtClean="0"/>
              <a:t>̴800 km</a:t>
            </a:r>
            <a:r>
              <a:rPr lang="lt-LT" sz="3200" b="1" dirty="0" smtClean="0"/>
              <a:t>) </a:t>
            </a:r>
            <a:r>
              <a:rPr lang="lt-LT" sz="3200" b="1" dirty="0" smtClean="0"/>
              <a:t>nukaksime lėktuvu. </a:t>
            </a:r>
            <a:endParaRPr lang="lt-LT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12" y="1800673"/>
            <a:ext cx="7410368" cy="469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26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201" y="404664"/>
            <a:ext cx="9036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/>
              <a:t>Helsinkį Suomijoje (  ̴840 km) pasieksime automobiliu. </a:t>
            </a:r>
            <a:endParaRPr lang="lt-LT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481882"/>
            <a:ext cx="6624736" cy="5106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6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/>
              <a:t>Iš Helsinkio į </a:t>
            </a:r>
            <a:r>
              <a:rPr lang="lt-LT" sz="3200" b="1" dirty="0" smtClean="0"/>
              <a:t>Estijos sostinę Taliną </a:t>
            </a:r>
            <a:r>
              <a:rPr lang="lt-LT" sz="3200" b="1" dirty="0"/>
              <a:t>(  </a:t>
            </a:r>
            <a:r>
              <a:rPr lang="lt-LT" sz="3200" b="1" dirty="0" smtClean="0"/>
              <a:t>̴85 km) „nuskriesime“ greitaeigiu keltu.</a:t>
            </a:r>
            <a:endParaRPr lang="lt-LT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133" y="2905214"/>
            <a:ext cx="9468000" cy="4048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542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48680"/>
            <a:ext cx="8640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/>
              <a:t>Iš Talino į Ventspilį Latvijoje (  ̴400 km) plauksime jachta.</a:t>
            </a:r>
            <a:endParaRPr lang="lt-LT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40" y="2780928"/>
            <a:ext cx="8550951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27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76672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/>
              <a:t>Iš Ventspilio į Klaipėdą (  ̴210 km) grįšime autobusu. </a:t>
            </a:r>
            <a:endParaRPr lang="lt-LT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887" y="1196752"/>
            <a:ext cx="5214226" cy="554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49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48680"/>
            <a:ext cx="8064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/>
              <a:t>Kiek laiko truks mūsų kelionė, jeigu vidutinis transporto priemonių ar judėjimo greitis yra:</a:t>
            </a:r>
          </a:p>
          <a:p>
            <a:r>
              <a:rPr lang="lt-LT" dirty="0" smtClean="0"/>
              <a:t> </a:t>
            </a:r>
          </a:p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2204864"/>
            <a:ext cx="7056784" cy="35394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ctr"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3200" b="1" dirty="0" smtClean="0">
                <a:solidFill>
                  <a:schemeClr val="tx1"/>
                </a:solidFill>
              </a:rPr>
              <a:t>Dviratis 11 km/h</a:t>
            </a:r>
          </a:p>
          <a:p>
            <a:pPr marL="457200" indent="-457200" algn="ctr"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3200" b="1" dirty="0" smtClean="0">
                <a:solidFill>
                  <a:schemeClr val="tx1"/>
                </a:solidFill>
              </a:rPr>
              <a:t>Ėjimas pėsčiomis 5 km/h</a:t>
            </a:r>
          </a:p>
          <a:p>
            <a:pPr marL="457200" indent="-457200" algn="ctr"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3200" b="1" dirty="0" smtClean="0">
                <a:solidFill>
                  <a:schemeClr val="tx1"/>
                </a:solidFill>
              </a:rPr>
              <a:t>Laivas 50 km/h</a:t>
            </a:r>
          </a:p>
          <a:p>
            <a:pPr marL="457200" indent="-457200" algn="ctr"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3200" b="1" dirty="0" smtClean="0">
                <a:solidFill>
                  <a:schemeClr val="tx1"/>
                </a:solidFill>
              </a:rPr>
              <a:t>Lėktuvas 800 km/h</a:t>
            </a:r>
          </a:p>
          <a:p>
            <a:pPr marL="457200" indent="-457200" algn="ctr"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3200" b="1" dirty="0" smtClean="0">
                <a:solidFill>
                  <a:schemeClr val="tx1"/>
                </a:solidFill>
              </a:rPr>
              <a:t>Greitaeigis keltas 85 km/h</a:t>
            </a:r>
          </a:p>
          <a:p>
            <a:pPr marL="457200" indent="-457200" algn="ctr"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3200" b="1" dirty="0" smtClean="0">
                <a:solidFill>
                  <a:schemeClr val="tx1"/>
                </a:solidFill>
              </a:rPr>
              <a:t>Jachta 40 km/h</a:t>
            </a:r>
          </a:p>
          <a:p>
            <a:pPr marL="457200" indent="-457200" algn="ctr">
              <a:buClr>
                <a:srgbClr val="FF0000"/>
              </a:buClr>
              <a:buFont typeface="Wingdings" pitchFamily="2" charset="2"/>
              <a:buChar char="v"/>
            </a:pPr>
            <a:r>
              <a:rPr lang="lt-LT" sz="3200" b="1" dirty="0" smtClean="0">
                <a:solidFill>
                  <a:schemeClr val="tx1"/>
                </a:solidFill>
              </a:rPr>
              <a:t>Autobusas ir automobilis 105 km/h</a:t>
            </a:r>
            <a:endParaRPr lang="lt-LT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52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b="1" dirty="0" smtClean="0">
                <a:solidFill>
                  <a:srgbClr val="FF0000"/>
                </a:solidFill>
              </a:rPr>
              <a:t>Sprendimas</a:t>
            </a:r>
            <a:endParaRPr lang="lt-LT" sz="54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1577" y="1916832"/>
            <a:ext cx="88569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 smtClean="0"/>
              <a:t>Klaipėda </a:t>
            </a:r>
            <a:r>
              <a:rPr lang="lt-LT" sz="2800" b="1" dirty="0"/>
              <a:t>— </a:t>
            </a:r>
            <a:r>
              <a:rPr lang="lt-LT" sz="2800" b="1" dirty="0" smtClean="0"/>
              <a:t>Gdanskas </a:t>
            </a:r>
            <a:r>
              <a:rPr lang="lt-LT" sz="2800" b="1" dirty="0"/>
              <a:t>	</a:t>
            </a:r>
            <a:r>
              <a:rPr lang="lt-LT" sz="2800" b="1" dirty="0" smtClean="0"/>
              <a:t>   220km</a:t>
            </a:r>
            <a:r>
              <a:rPr lang="lt-LT" sz="2800" b="1" dirty="0"/>
              <a:t>;	11km/h;	20h	</a:t>
            </a:r>
          </a:p>
          <a:p>
            <a:r>
              <a:rPr lang="lt-LT" sz="2800" b="1" dirty="0" smtClean="0"/>
              <a:t>Gdanskas </a:t>
            </a:r>
            <a:r>
              <a:rPr lang="lt-LT" sz="2800" b="1" dirty="0"/>
              <a:t>— </a:t>
            </a:r>
            <a:r>
              <a:rPr lang="lt-LT" sz="2800" b="1" dirty="0" err="1" smtClean="0"/>
              <a:t>Kylis</a:t>
            </a:r>
            <a:r>
              <a:rPr lang="lt-LT" sz="2800" b="1" dirty="0"/>
              <a:t>		</a:t>
            </a:r>
            <a:r>
              <a:rPr lang="lt-LT" sz="2800" b="1" dirty="0" smtClean="0"/>
              <a:t>   550km</a:t>
            </a:r>
            <a:r>
              <a:rPr lang="lt-LT" sz="2800" b="1" dirty="0"/>
              <a:t>;	50km/h;	11h</a:t>
            </a:r>
          </a:p>
          <a:p>
            <a:r>
              <a:rPr lang="lt-LT" sz="2800" b="1" dirty="0" err="1" smtClean="0"/>
              <a:t>Kylis</a:t>
            </a:r>
            <a:r>
              <a:rPr lang="lt-LT" sz="2800" b="1" dirty="0" smtClean="0"/>
              <a:t> </a:t>
            </a:r>
            <a:r>
              <a:rPr lang="lt-LT" sz="2800" b="1" dirty="0"/>
              <a:t>— </a:t>
            </a:r>
            <a:r>
              <a:rPr lang="lt-LT" sz="2800" b="1" dirty="0" err="1" smtClean="0"/>
              <a:t>Koldingas</a:t>
            </a:r>
            <a:r>
              <a:rPr lang="lt-LT" sz="2800" b="1" dirty="0"/>
              <a:t>		</a:t>
            </a:r>
            <a:r>
              <a:rPr lang="lt-LT" sz="2800" b="1" dirty="0" smtClean="0"/>
              <a:t>   170km</a:t>
            </a:r>
            <a:r>
              <a:rPr lang="lt-LT" sz="2800" b="1" dirty="0"/>
              <a:t>;	</a:t>
            </a:r>
            <a:r>
              <a:rPr lang="lt-LT" sz="2800" b="1" dirty="0" smtClean="0"/>
              <a:t>  5km/h</a:t>
            </a:r>
            <a:r>
              <a:rPr lang="lt-LT" sz="2800" b="1" dirty="0"/>
              <a:t>;	34h	</a:t>
            </a:r>
          </a:p>
          <a:p>
            <a:r>
              <a:rPr lang="lt-LT" sz="2800" b="1" dirty="0" err="1" smtClean="0"/>
              <a:t>Koldingas</a:t>
            </a:r>
            <a:r>
              <a:rPr lang="lt-LT" sz="2800" b="1" dirty="0" smtClean="0"/>
              <a:t>— Stokholmas </a:t>
            </a:r>
            <a:r>
              <a:rPr lang="lt-LT" sz="2800" b="1" dirty="0"/>
              <a:t>	</a:t>
            </a:r>
            <a:r>
              <a:rPr lang="lt-LT" sz="2800" b="1" dirty="0" smtClean="0"/>
              <a:t>   800km</a:t>
            </a:r>
            <a:r>
              <a:rPr lang="lt-LT" sz="2800" b="1" dirty="0"/>
              <a:t>;	800km/h;	</a:t>
            </a:r>
            <a:r>
              <a:rPr lang="lt-LT" sz="2800" b="1" dirty="0" smtClean="0"/>
              <a:t>  1h</a:t>
            </a:r>
            <a:r>
              <a:rPr lang="lt-LT" sz="2800" b="1" dirty="0"/>
              <a:t>	</a:t>
            </a:r>
          </a:p>
          <a:p>
            <a:r>
              <a:rPr lang="lt-LT" sz="2800" b="1" dirty="0" smtClean="0"/>
              <a:t>Stokholmas </a:t>
            </a:r>
            <a:r>
              <a:rPr lang="lt-LT" sz="2800" b="1" dirty="0"/>
              <a:t>— </a:t>
            </a:r>
            <a:r>
              <a:rPr lang="lt-LT" sz="2800" b="1" dirty="0" smtClean="0"/>
              <a:t>Helsinkis</a:t>
            </a:r>
            <a:r>
              <a:rPr lang="lt-LT" sz="2800" b="1" dirty="0"/>
              <a:t>	</a:t>
            </a:r>
            <a:r>
              <a:rPr lang="lt-LT" sz="2800" b="1" dirty="0" smtClean="0"/>
              <a:t>   840km</a:t>
            </a:r>
            <a:r>
              <a:rPr lang="lt-LT" sz="2800" b="1" dirty="0"/>
              <a:t>;	105km/h;	</a:t>
            </a:r>
            <a:r>
              <a:rPr lang="lt-LT" sz="2800" b="1" dirty="0" smtClean="0"/>
              <a:t>  8h</a:t>
            </a:r>
            <a:endParaRPr lang="lt-LT" sz="2800" b="1" dirty="0"/>
          </a:p>
          <a:p>
            <a:r>
              <a:rPr lang="lt-LT" sz="2800" b="1" dirty="0" smtClean="0"/>
              <a:t>Helsinkis </a:t>
            </a:r>
            <a:r>
              <a:rPr lang="lt-LT" sz="2800" b="1" dirty="0"/>
              <a:t>— </a:t>
            </a:r>
            <a:r>
              <a:rPr lang="lt-LT" sz="2800" b="1" dirty="0" smtClean="0"/>
              <a:t>Talinas </a:t>
            </a:r>
            <a:r>
              <a:rPr lang="lt-LT" sz="2800" b="1" dirty="0"/>
              <a:t>	</a:t>
            </a:r>
            <a:r>
              <a:rPr lang="lt-LT" sz="2800" b="1" dirty="0" smtClean="0"/>
              <a:t>      85km</a:t>
            </a:r>
            <a:r>
              <a:rPr lang="lt-LT" sz="2800" b="1" dirty="0"/>
              <a:t>;	</a:t>
            </a:r>
            <a:r>
              <a:rPr lang="lt-LT" sz="2800" b="1" dirty="0" smtClean="0"/>
              <a:t>  85km/h</a:t>
            </a:r>
            <a:r>
              <a:rPr lang="lt-LT" sz="2800" b="1" dirty="0"/>
              <a:t>;	</a:t>
            </a:r>
            <a:r>
              <a:rPr lang="lt-LT" sz="2800" b="1" dirty="0" smtClean="0"/>
              <a:t>  1h</a:t>
            </a:r>
            <a:endParaRPr lang="lt-LT" sz="2800" b="1" dirty="0"/>
          </a:p>
          <a:p>
            <a:r>
              <a:rPr lang="lt-LT" sz="2800" b="1" dirty="0" smtClean="0"/>
              <a:t>Talinas </a:t>
            </a:r>
            <a:r>
              <a:rPr lang="lt-LT" sz="2800" b="1" dirty="0"/>
              <a:t>— </a:t>
            </a:r>
            <a:r>
              <a:rPr lang="lt-LT" sz="2800" b="1" dirty="0" err="1" smtClean="0"/>
              <a:t>Venstpilis</a:t>
            </a:r>
            <a:r>
              <a:rPr lang="lt-LT" sz="2800" b="1" dirty="0"/>
              <a:t>	</a:t>
            </a:r>
            <a:r>
              <a:rPr lang="lt-LT" sz="2800" b="1" dirty="0" smtClean="0"/>
              <a:t>  400km</a:t>
            </a:r>
            <a:r>
              <a:rPr lang="lt-LT" sz="2800" b="1" dirty="0"/>
              <a:t>;	</a:t>
            </a:r>
            <a:r>
              <a:rPr lang="lt-LT" sz="2800" b="1" dirty="0" smtClean="0"/>
              <a:t>  40km/h</a:t>
            </a:r>
            <a:r>
              <a:rPr lang="lt-LT" sz="2800" b="1" dirty="0"/>
              <a:t>;	10h</a:t>
            </a:r>
          </a:p>
          <a:p>
            <a:r>
              <a:rPr lang="lt-LT" sz="2800" b="1" dirty="0" smtClean="0"/>
              <a:t>Ventspilis </a:t>
            </a:r>
            <a:r>
              <a:rPr lang="lt-LT" sz="2800" b="1" dirty="0"/>
              <a:t>— </a:t>
            </a:r>
            <a:r>
              <a:rPr lang="lt-LT" sz="2800" b="1" dirty="0" smtClean="0"/>
              <a:t>Klaipėda</a:t>
            </a:r>
            <a:r>
              <a:rPr lang="lt-LT" sz="2800" b="1" dirty="0"/>
              <a:t>	</a:t>
            </a:r>
            <a:r>
              <a:rPr lang="lt-LT" sz="2800" b="1" dirty="0" smtClean="0"/>
              <a:t>  210km</a:t>
            </a:r>
            <a:r>
              <a:rPr lang="lt-LT" sz="2800" b="1" dirty="0"/>
              <a:t>;	105km/h;	</a:t>
            </a:r>
            <a:r>
              <a:rPr lang="lt-LT" sz="2800" b="1" dirty="0" smtClean="0"/>
              <a:t>  2h</a:t>
            </a:r>
            <a:endParaRPr lang="lt-LT" sz="2800" b="1" dirty="0"/>
          </a:p>
          <a:p>
            <a:pPr algn="r"/>
            <a:r>
              <a:rPr lang="lt-LT" sz="3200" b="1" dirty="0"/>
              <a:t>		</a:t>
            </a:r>
            <a:r>
              <a:rPr lang="lt-LT" sz="3200" b="1" dirty="0" smtClean="0"/>
              <a:t>                _________________________</a:t>
            </a:r>
            <a:endParaRPr lang="lt-LT" sz="3200" b="1" dirty="0"/>
          </a:p>
          <a:p>
            <a:pPr algn="r"/>
            <a:r>
              <a:rPr lang="lt-LT" sz="3200" b="1" dirty="0"/>
              <a:t>	</a:t>
            </a:r>
            <a:r>
              <a:rPr lang="lt-LT" sz="3200" b="1" dirty="0" smtClean="0"/>
              <a:t>                              </a:t>
            </a:r>
            <a:r>
              <a:rPr lang="lt-LT" sz="3200" b="1" dirty="0"/>
              <a:t>		</a:t>
            </a:r>
            <a:r>
              <a:rPr lang="lt-LT" sz="3200" b="1" dirty="0" smtClean="0"/>
              <a:t>              </a:t>
            </a:r>
            <a:r>
              <a:rPr lang="lt-LT" sz="3200" b="1" dirty="0"/>
              <a:t>87h</a:t>
            </a:r>
          </a:p>
        </p:txBody>
      </p:sp>
    </p:spTree>
    <p:extLst>
      <p:ext uri="{BB962C8B-B14F-4D97-AF65-F5344CB8AC3E}">
        <p14:creationId xmlns:p14="http://schemas.microsoft.com/office/powerpoint/2010/main" val="230000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9792" y="4589464"/>
            <a:ext cx="5328591" cy="1500187"/>
          </a:xfrm>
        </p:spPr>
        <p:txBody>
          <a:bodyPr>
            <a:noAutofit/>
          </a:bodyPr>
          <a:lstStyle/>
          <a:p>
            <a:pPr algn="ctr"/>
            <a:r>
              <a:rPr lang="lt-LT" sz="3500" b="1" dirty="0" smtClean="0"/>
              <a:t>Keliausime </a:t>
            </a:r>
            <a:r>
              <a:rPr lang="lt-LT" sz="3500" b="1" dirty="0" smtClean="0"/>
              <a:t>87 </a:t>
            </a:r>
            <a:r>
              <a:rPr lang="lt-LT" sz="3500" b="1" dirty="0" smtClean="0"/>
              <a:t>valandas, </a:t>
            </a:r>
            <a:r>
              <a:rPr lang="lt-LT" sz="3500" b="1" dirty="0" smtClean="0"/>
              <a:t>arba 3 paras ir 15 </a:t>
            </a:r>
            <a:r>
              <a:rPr lang="lt-LT" sz="3500" b="1" dirty="0" smtClean="0"/>
              <a:t>valandų.</a:t>
            </a:r>
            <a:endParaRPr lang="lt-LT" sz="35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60648"/>
            <a:ext cx="4609154" cy="382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4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6028"/>
            <a:ext cx="5138932" cy="673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5364088" y="2818067"/>
            <a:ext cx="33123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b="1" dirty="0" smtClean="0">
                <a:solidFill>
                  <a:srgbClr val="FF0000"/>
                </a:solidFill>
              </a:rPr>
              <a:t>2.</a:t>
            </a:r>
            <a:r>
              <a:rPr lang="lt-LT" sz="3200" b="1" dirty="0" smtClean="0"/>
              <a:t> Kurios Baltijos šalies krantas yra ilgiausias? </a:t>
            </a:r>
            <a:endParaRPr lang="lt-LT" sz="3200" b="1" dirty="0"/>
          </a:p>
        </p:txBody>
      </p:sp>
    </p:spTree>
    <p:extLst>
      <p:ext uri="{BB962C8B-B14F-4D97-AF65-F5344CB8AC3E}">
        <p14:creationId xmlns:p14="http://schemas.microsoft.com/office/powerpoint/2010/main" val="207141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8000" b="1" smtClean="0"/>
              <a:t>Švedijos</a:t>
            </a:r>
            <a:endParaRPr lang="lt-LT" sz="8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0"/>
            <a:ext cx="5947505" cy="446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6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32656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>
                <a:solidFill>
                  <a:srgbClr val="FF0000"/>
                </a:solidFill>
              </a:rPr>
              <a:t>3. </a:t>
            </a:r>
            <a:r>
              <a:rPr lang="lt-LT" sz="3200" b="1" dirty="0" smtClean="0"/>
              <a:t>Baltijos jūros vandens tūris 21000 km³. </a:t>
            </a:r>
            <a:endParaRPr lang="lt-LT" sz="3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556792"/>
            <a:ext cx="8496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rgbClr val="FF0000"/>
                </a:solidFill>
              </a:rPr>
              <a:t>a) </a:t>
            </a:r>
            <a:r>
              <a:rPr lang="lt-LT" sz="3200" b="1" dirty="0" smtClean="0"/>
              <a:t>Jei visą jūrą supilstytume į 1 l buteliukus, kiek jų būtų? </a:t>
            </a:r>
            <a:endParaRPr lang="lt-LT" sz="32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634010"/>
            <a:ext cx="3810000" cy="381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563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548680"/>
            <a:ext cx="87129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lt-LT" sz="4000" b="1" dirty="0" smtClean="0">
                <a:solidFill>
                  <a:srgbClr val="FF0000"/>
                </a:solidFill>
              </a:rPr>
              <a:t>Sprendimas</a:t>
            </a:r>
            <a:endParaRPr lang="lt-LT" sz="4000" b="1" dirty="0">
              <a:solidFill>
                <a:srgbClr val="FF0000"/>
              </a:solidFill>
            </a:endParaRPr>
          </a:p>
          <a:p>
            <a:pPr lvl="0"/>
            <a:r>
              <a:rPr lang="lt-LT" sz="3600" b="1" dirty="0">
                <a:solidFill>
                  <a:srgbClr val="3C4743"/>
                </a:solidFill>
              </a:rPr>
              <a:t>21000 km³ = 21000 x 10¹² dm³ = 21 x 10¹⁵ l</a:t>
            </a:r>
          </a:p>
          <a:p>
            <a:pPr lvl="0"/>
            <a:r>
              <a:rPr lang="lt-LT" sz="3600" b="1" dirty="0">
                <a:solidFill>
                  <a:srgbClr val="3C4743"/>
                </a:solidFill>
              </a:rPr>
              <a:t>	</a:t>
            </a:r>
          </a:p>
          <a:p>
            <a:pPr lvl="0"/>
            <a:r>
              <a:rPr lang="lt-LT" sz="4000" b="1" dirty="0" smtClean="0">
                <a:solidFill>
                  <a:srgbClr val="00B050"/>
                </a:solidFill>
              </a:rPr>
              <a:t>Atsakymas</a:t>
            </a:r>
            <a:endParaRPr lang="lt-LT" sz="4000" b="1" dirty="0">
              <a:solidFill>
                <a:srgbClr val="00B050"/>
              </a:solidFill>
            </a:endParaRPr>
          </a:p>
          <a:p>
            <a:pPr lvl="0"/>
            <a:r>
              <a:rPr lang="lt-LT" sz="3600" b="1" dirty="0">
                <a:solidFill>
                  <a:srgbClr val="3C4743"/>
                </a:solidFill>
              </a:rPr>
              <a:t> 21000000000000000 </a:t>
            </a:r>
            <a:r>
              <a:rPr lang="lt-LT" sz="3600" b="1" dirty="0" smtClean="0">
                <a:solidFill>
                  <a:srgbClr val="3C4743"/>
                </a:solidFill>
              </a:rPr>
              <a:t>arba </a:t>
            </a:r>
            <a:r>
              <a:rPr lang="lt-LT" sz="3600" b="1" dirty="0">
                <a:solidFill>
                  <a:srgbClr val="3C4743"/>
                </a:solidFill>
              </a:rPr>
              <a:t>21 x 10¹⁵</a:t>
            </a:r>
            <a:r>
              <a:rPr lang="lt-LT" sz="3600" b="1" cap="small" dirty="0">
                <a:solidFill>
                  <a:srgbClr val="3C4743"/>
                </a:solidFill>
              </a:rPr>
              <a:t> </a:t>
            </a:r>
            <a:r>
              <a:rPr lang="lt-LT" sz="3600" b="1" dirty="0" smtClean="0">
                <a:solidFill>
                  <a:srgbClr val="3C4743"/>
                </a:solidFill>
              </a:rPr>
              <a:t>buteliukų</a:t>
            </a:r>
            <a:endParaRPr lang="lt-LT" sz="3600" b="1" dirty="0">
              <a:solidFill>
                <a:srgbClr val="3C4743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002" y="3717031"/>
            <a:ext cx="3092477" cy="3092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740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620688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b="1" dirty="0" smtClean="0">
                <a:solidFill>
                  <a:srgbClr val="FF0000"/>
                </a:solidFill>
              </a:rPr>
              <a:t>b) </a:t>
            </a:r>
            <a:r>
              <a:rPr lang="lt-LT" sz="3600" b="1" dirty="0" smtClean="0"/>
              <a:t>O jei į 200 l talpos statines? </a:t>
            </a:r>
            <a:endParaRPr lang="lt-LT" sz="36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60090" y="891327"/>
            <a:ext cx="4594993" cy="6213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5695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01008"/>
            <a:ext cx="3897238" cy="28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515575"/>
            <a:ext cx="525658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4000" b="1" dirty="0" smtClean="0">
                <a:solidFill>
                  <a:srgbClr val="FF0000"/>
                </a:solidFill>
              </a:rPr>
              <a:t>S</a:t>
            </a:r>
            <a:r>
              <a:rPr lang="lt-LT" sz="4000" b="1" dirty="0" err="1" smtClean="0">
                <a:solidFill>
                  <a:srgbClr val="FF0000"/>
                </a:solidFill>
              </a:rPr>
              <a:t>prendimas</a:t>
            </a:r>
            <a:endParaRPr lang="lt-LT" sz="4000" b="1" dirty="0">
              <a:solidFill>
                <a:srgbClr val="FF0000"/>
              </a:solidFill>
            </a:endParaRPr>
          </a:p>
          <a:p>
            <a:pPr lvl="0"/>
            <a:r>
              <a:rPr lang="fr-FR" sz="3600" b="1" dirty="0">
                <a:solidFill>
                  <a:srgbClr val="3C4743"/>
                </a:solidFill>
              </a:rPr>
              <a:t>21 x 10¹⁵ : 200 = 25 x 10¹²</a:t>
            </a:r>
          </a:p>
          <a:p>
            <a:pPr lvl="0"/>
            <a:r>
              <a:rPr lang="fr-FR" sz="3600" b="1" dirty="0">
                <a:solidFill>
                  <a:srgbClr val="3C4743"/>
                </a:solidFill>
              </a:rPr>
              <a:t>	</a:t>
            </a:r>
            <a:endParaRPr lang="lt-LT" sz="3600" b="1" dirty="0">
              <a:solidFill>
                <a:srgbClr val="3C4743"/>
              </a:solidFill>
            </a:endParaRPr>
          </a:p>
          <a:p>
            <a:pPr lvl="0"/>
            <a:r>
              <a:rPr lang="fr-FR" sz="4000" b="1" dirty="0" smtClean="0">
                <a:solidFill>
                  <a:srgbClr val="00B050"/>
                </a:solidFill>
              </a:rPr>
              <a:t>A</a:t>
            </a:r>
            <a:r>
              <a:rPr lang="lt-LT" sz="4000" b="1" dirty="0" err="1" smtClean="0">
                <a:solidFill>
                  <a:srgbClr val="00B050"/>
                </a:solidFill>
              </a:rPr>
              <a:t>tsakymas</a:t>
            </a:r>
            <a:endParaRPr lang="lt-LT" sz="4000" b="1" dirty="0">
              <a:solidFill>
                <a:srgbClr val="00B050"/>
              </a:solidFill>
            </a:endParaRPr>
          </a:p>
          <a:p>
            <a:pPr lvl="0"/>
            <a:r>
              <a:rPr lang="fr-FR" sz="3600" b="1" dirty="0">
                <a:solidFill>
                  <a:srgbClr val="3C4743"/>
                </a:solidFill>
              </a:rPr>
              <a:t>25 x 10¹² </a:t>
            </a:r>
            <a:r>
              <a:rPr lang="lt-LT" sz="3600" b="1" dirty="0" smtClean="0">
                <a:solidFill>
                  <a:srgbClr val="3C4743"/>
                </a:solidFill>
              </a:rPr>
              <a:t>statinių</a:t>
            </a:r>
            <a:endParaRPr lang="fr-FR" sz="3600" b="1" dirty="0">
              <a:solidFill>
                <a:srgbClr val="3C47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74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4664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rgbClr val="FF0000"/>
                </a:solidFill>
              </a:rPr>
              <a:t>4. </a:t>
            </a:r>
            <a:r>
              <a:rPr lang="lt-LT" sz="3200" b="1" dirty="0" smtClean="0"/>
              <a:t>Baltijos jūros druskingumas   ̴1,7 %. Kiek kilogramų druskos gautume išgarinus visą jūros vandenį?</a:t>
            </a:r>
            <a:endParaRPr lang="lt-LT" sz="32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756" y="1658351"/>
            <a:ext cx="4392488" cy="4880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041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5536" y="654074"/>
                <a:ext cx="8280920" cy="50448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lt-LT" sz="4000" b="1" dirty="0" smtClean="0">
                    <a:solidFill>
                      <a:srgbClr val="FF0000"/>
                    </a:solidFill>
                  </a:rPr>
                  <a:t>Sprendimas</a:t>
                </a:r>
                <a:endParaRPr lang="lt-LT" sz="4000" b="1" dirty="0">
                  <a:solidFill>
                    <a:srgbClr val="FF0000"/>
                  </a:solidFill>
                </a:endParaRPr>
              </a:p>
              <a:p>
                <a:pPr lvl="0"/>
                <a:r>
                  <a:rPr lang="lt-LT" sz="3600" b="1" dirty="0">
                    <a:solidFill>
                      <a:srgbClr val="3C4743"/>
                    </a:solidFill>
                  </a:rPr>
                  <a:t>21 x 10¹⁵ l ≈ 21 x 10¹⁵ kg</a:t>
                </a:r>
              </a:p>
              <a:p>
                <a:pPr lvl="0"/>
                <a:r>
                  <a:rPr lang="lt-LT" sz="3600" b="1" dirty="0">
                    <a:solidFill>
                      <a:srgbClr val="3C4743"/>
                    </a:solidFill>
                  </a:rPr>
                  <a:t>21 x10¹⁵ kg — 100%</a:t>
                </a:r>
              </a:p>
              <a:p>
                <a:pPr lvl="0"/>
                <a:r>
                  <a:rPr lang="lt-LT" sz="3600" b="1" dirty="0">
                    <a:solidFill>
                      <a:srgbClr val="3C4743"/>
                    </a:solidFill>
                  </a:rPr>
                  <a:t>x — 1.7%</a:t>
                </a:r>
              </a:p>
              <a:p>
                <a:pPr lvl="0"/>
                <a14:m>
                  <m:oMath xmlns:m="http://schemas.openxmlformats.org/officeDocument/2006/math">
                    <m:r>
                      <a:rPr lang="en-US" sz="3600" b="1">
                        <a:solidFill>
                          <a:srgbClr val="3C4743"/>
                        </a:solidFill>
                        <a:latin typeface="Cambria Math"/>
                        <a:ea typeface="Calibri"/>
                        <a:cs typeface="Times New Roman"/>
                      </a:rPr>
                      <m:t>𝐱</m:t>
                    </m:r>
                    <m:r>
                      <a:rPr lang="en-US" sz="3600" b="1">
                        <a:solidFill>
                          <a:srgbClr val="3C4743"/>
                        </a:solidFill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lt-LT" sz="3600" b="1" i="1">
                            <a:solidFill>
                              <a:srgbClr val="3C4743"/>
                            </a:solidFill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𝟐𝟏</m:t>
                        </m:r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 </m:t>
                        </m:r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𝐱</m:t>
                        </m:r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 </m:t>
                        </m:r>
                        <m:sSup>
                          <m:sSupPr>
                            <m:ctrlPr>
                              <a:rPr lang="lt-LT" sz="3600" b="1" i="1">
                                <a:solidFill>
                                  <a:srgbClr val="3C4743"/>
                                </a:solidFill>
                                <a:latin typeface="Cambria Math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en-US" sz="3600" b="1">
                                <a:solidFill>
                                  <a:srgbClr val="3C4743"/>
                                </a:solidFill>
                                <a:latin typeface="Cambria Math"/>
                                <a:ea typeface="Calibri"/>
                                <a:cs typeface="Times New Roman"/>
                              </a:rPr>
                              <m:t>𝟏𝟎</m:t>
                            </m:r>
                          </m:e>
                          <m:sup>
                            <m:r>
                              <a:rPr lang="en-US" sz="3600" b="1">
                                <a:solidFill>
                                  <a:srgbClr val="3C4743"/>
                                </a:solidFill>
                                <a:latin typeface="Cambria Math"/>
                                <a:ea typeface="Calibri"/>
                                <a:cs typeface="Times New Roman"/>
                              </a:rPr>
                              <m:t>𝟏𝟓</m:t>
                            </m:r>
                          </m:sup>
                        </m:sSup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 </m:t>
                        </m:r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𝐱</m:t>
                        </m:r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 </m:t>
                        </m:r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𝟏</m:t>
                        </m:r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.</m:t>
                        </m:r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𝟕</m:t>
                        </m:r>
                      </m:num>
                      <m:den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𝟏𝟎𝟎</m:t>
                        </m:r>
                      </m:den>
                    </m:f>
                    <m:r>
                      <a:rPr lang="en-US" sz="3600" b="1">
                        <a:solidFill>
                          <a:srgbClr val="3C4743"/>
                        </a:solidFill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sSup>
                      <m:sSupPr>
                        <m:ctrlPr>
                          <a:rPr lang="lt-LT" sz="3600" b="1" i="1">
                            <a:solidFill>
                              <a:srgbClr val="3C4743"/>
                            </a:solidFill>
                            <a:latin typeface="Cambria Math"/>
                            <a:cs typeface="Times New Roman"/>
                          </a:rPr>
                        </m:ctrlPr>
                      </m:sSupPr>
                      <m:e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𝟑</m:t>
                        </m:r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.</m:t>
                        </m:r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𝟓𝟕</m:t>
                        </m:r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 </m:t>
                        </m:r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𝐱</m:t>
                        </m:r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 </m:t>
                        </m:r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𝟏𝟎</m:t>
                        </m:r>
                      </m:e>
                      <m:sup>
                        <m:r>
                          <a:rPr lang="en-US" sz="3600" b="1">
                            <a:solidFill>
                              <a:srgbClr val="3C4743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𝟏𝟒</m:t>
                        </m:r>
                      </m:sup>
                    </m:sSup>
                    <m:r>
                      <a:rPr lang="en-US" sz="3600" b="1">
                        <a:solidFill>
                          <a:srgbClr val="3C4743"/>
                        </a:solidFill>
                        <a:latin typeface="Cambria Math"/>
                        <a:ea typeface="Calibri"/>
                        <a:cs typeface="Times New Roman"/>
                      </a:rPr>
                      <m:t>𝐤𝐠</m:t>
                    </m:r>
                  </m:oMath>
                </a14:m>
                <a:r>
                  <a:rPr lang="lt-LT" sz="3600" b="1" dirty="0">
                    <a:solidFill>
                      <a:srgbClr val="3C4743"/>
                    </a:solidFill>
                  </a:rPr>
                  <a:t>	</a:t>
                </a:r>
              </a:p>
              <a:p>
                <a:pPr lvl="0"/>
                <a:endParaRPr lang="lt-LT" sz="4000" b="1" dirty="0" smtClean="0">
                  <a:solidFill>
                    <a:srgbClr val="00B050"/>
                  </a:solidFill>
                </a:endParaRPr>
              </a:p>
              <a:p>
                <a:pPr lvl="0"/>
                <a:r>
                  <a:rPr lang="lt-LT" sz="4000" b="1" dirty="0" smtClean="0">
                    <a:solidFill>
                      <a:srgbClr val="00B050"/>
                    </a:solidFill>
                  </a:rPr>
                  <a:t>Atsakymas</a:t>
                </a:r>
                <a:endParaRPr lang="lt-LT" sz="4000" b="1" dirty="0">
                  <a:solidFill>
                    <a:srgbClr val="00B050"/>
                  </a:solidFill>
                </a:endParaRPr>
              </a:p>
              <a:p>
                <a:pPr lvl="0"/>
                <a:r>
                  <a:rPr lang="lt-LT" sz="3600" b="1" dirty="0">
                    <a:solidFill>
                      <a:srgbClr val="3C4743"/>
                    </a:solidFill>
                  </a:rPr>
                  <a:t>3.57 x 10¹⁴ kg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654074"/>
                <a:ext cx="8280920" cy="5044843"/>
              </a:xfrm>
              <a:prstGeom prst="rect">
                <a:avLst/>
              </a:prstGeom>
              <a:blipFill rotWithShape="1">
                <a:blip r:embed="rId2"/>
                <a:stretch>
                  <a:fillRect l="-2651" t="-2174" b="-362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685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08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476672"/>
            <a:ext cx="8496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rgbClr val="FF0000"/>
                </a:solidFill>
              </a:rPr>
              <a:t>5. </a:t>
            </a:r>
            <a:r>
              <a:rPr lang="lt-LT" sz="3200" b="1" dirty="0" smtClean="0"/>
              <a:t>Kokį procentą Baltijos šalių bendro ploto sudaro Baltijos jūros plotas?</a:t>
            </a:r>
            <a:endParaRPr lang="lt-LT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97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0466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FF0000"/>
                </a:solidFill>
              </a:rPr>
              <a:t>Balti</a:t>
            </a:r>
            <a:r>
              <a:rPr lang="lt-LT" sz="3600" b="1" dirty="0" smtClean="0">
                <a:solidFill>
                  <a:srgbClr val="FF0000"/>
                </a:solidFill>
              </a:rPr>
              <a:t>jos jūros plotas </a:t>
            </a:r>
            <a:r>
              <a:rPr lang="en-US" sz="3600" b="1" dirty="0" smtClean="0">
                <a:solidFill>
                  <a:srgbClr val="FF0000"/>
                </a:solidFill>
              </a:rPr>
              <a:t>386 </a:t>
            </a:r>
            <a:r>
              <a:rPr lang="en-US" sz="3600" b="1" dirty="0">
                <a:solidFill>
                  <a:srgbClr val="FF0000"/>
                </a:solidFill>
              </a:rPr>
              <a:t>000 km2</a:t>
            </a:r>
            <a:r>
              <a:rPr lang="en-US" sz="3600" b="1" dirty="0">
                <a:solidFill>
                  <a:srgbClr val="3C4743"/>
                </a:solidFill>
              </a:rPr>
              <a:t> </a:t>
            </a:r>
            <a:endParaRPr lang="lt-LT" sz="3600" b="1" dirty="0">
              <a:solidFill>
                <a:srgbClr val="3C474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234124"/>
            <a:ext cx="7200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lt-LT" sz="3200" b="1" dirty="0" smtClean="0">
                <a:solidFill>
                  <a:srgbClr val="0070C0"/>
                </a:solidFill>
              </a:rPr>
              <a:t>      </a:t>
            </a:r>
            <a:r>
              <a:rPr lang="lt-LT" sz="3600" b="1" dirty="0" smtClean="0">
                <a:solidFill>
                  <a:srgbClr val="0070C0"/>
                </a:solidFill>
              </a:rPr>
              <a:t>Baltijos šalių plotas </a:t>
            </a:r>
            <a:endParaRPr lang="lt-LT" sz="3600" b="1" dirty="0">
              <a:solidFill>
                <a:srgbClr val="0070C0"/>
              </a:solidFill>
            </a:endParaRPr>
          </a:p>
          <a:p>
            <a:pPr lvl="0" algn="just"/>
            <a:r>
              <a:rPr lang="lt-LT" sz="3600" b="1" dirty="0">
                <a:solidFill>
                  <a:srgbClr val="3C4743"/>
                </a:solidFill>
              </a:rPr>
              <a:t>		</a:t>
            </a:r>
            <a:r>
              <a:rPr lang="lt-LT" sz="3600" b="1" dirty="0" smtClean="0">
                <a:solidFill>
                  <a:srgbClr val="3C4743"/>
                </a:solidFill>
              </a:rPr>
              <a:t>Lietuva      65200 </a:t>
            </a:r>
            <a:r>
              <a:rPr lang="lt-LT" sz="3600" b="1" dirty="0">
                <a:solidFill>
                  <a:srgbClr val="3C4743"/>
                </a:solidFill>
              </a:rPr>
              <a:t>km2</a:t>
            </a:r>
          </a:p>
          <a:p>
            <a:pPr lvl="0" algn="just"/>
            <a:r>
              <a:rPr lang="lt-LT" sz="3600" b="1" dirty="0">
                <a:solidFill>
                  <a:srgbClr val="3C4743"/>
                </a:solidFill>
              </a:rPr>
              <a:t>		</a:t>
            </a:r>
            <a:r>
              <a:rPr lang="lt-LT" sz="3600" b="1" dirty="0" smtClean="0">
                <a:solidFill>
                  <a:srgbClr val="3C4743"/>
                </a:solidFill>
              </a:rPr>
              <a:t>Lenkija      312689 </a:t>
            </a:r>
            <a:r>
              <a:rPr lang="lt-LT" sz="3600" b="1" dirty="0">
                <a:solidFill>
                  <a:srgbClr val="3C4743"/>
                </a:solidFill>
              </a:rPr>
              <a:t>km2</a:t>
            </a:r>
          </a:p>
          <a:p>
            <a:pPr lvl="0" algn="just"/>
            <a:r>
              <a:rPr lang="lt-LT" sz="3600" b="1" dirty="0">
                <a:solidFill>
                  <a:srgbClr val="3C4743"/>
                </a:solidFill>
              </a:rPr>
              <a:t>		</a:t>
            </a:r>
            <a:r>
              <a:rPr lang="lt-LT" sz="3600" b="1" dirty="0" smtClean="0">
                <a:solidFill>
                  <a:srgbClr val="3C4743"/>
                </a:solidFill>
              </a:rPr>
              <a:t>Danija       43094 </a:t>
            </a:r>
            <a:r>
              <a:rPr lang="lt-LT" sz="3600" b="1" dirty="0">
                <a:solidFill>
                  <a:srgbClr val="3C4743"/>
                </a:solidFill>
              </a:rPr>
              <a:t>km2</a:t>
            </a:r>
          </a:p>
          <a:p>
            <a:pPr lvl="0" algn="just"/>
            <a:r>
              <a:rPr lang="lt-LT" sz="3600" b="1" dirty="0">
                <a:solidFill>
                  <a:srgbClr val="3C4743"/>
                </a:solidFill>
              </a:rPr>
              <a:t>		</a:t>
            </a:r>
            <a:r>
              <a:rPr lang="lt-LT" sz="3600" b="1" dirty="0" smtClean="0">
                <a:solidFill>
                  <a:srgbClr val="3C4743"/>
                </a:solidFill>
              </a:rPr>
              <a:t>Estija         45226 </a:t>
            </a:r>
            <a:r>
              <a:rPr lang="lt-LT" sz="3600" b="1" dirty="0">
                <a:solidFill>
                  <a:srgbClr val="3C4743"/>
                </a:solidFill>
              </a:rPr>
              <a:t>km2</a:t>
            </a:r>
          </a:p>
          <a:p>
            <a:pPr lvl="0" algn="just"/>
            <a:r>
              <a:rPr lang="lt-LT" sz="3600" b="1" dirty="0">
                <a:solidFill>
                  <a:srgbClr val="3C4743"/>
                </a:solidFill>
              </a:rPr>
              <a:t>		</a:t>
            </a:r>
            <a:r>
              <a:rPr lang="lt-LT" sz="3600" b="1" dirty="0" smtClean="0">
                <a:solidFill>
                  <a:srgbClr val="3C4743"/>
                </a:solidFill>
              </a:rPr>
              <a:t>Latvija       64589 </a:t>
            </a:r>
            <a:r>
              <a:rPr lang="lt-LT" sz="3600" b="1" dirty="0">
                <a:solidFill>
                  <a:srgbClr val="3C4743"/>
                </a:solidFill>
              </a:rPr>
              <a:t>km2</a:t>
            </a:r>
          </a:p>
          <a:p>
            <a:pPr lvl="0" algn="just"/>
            <a:r>
              <a:rPr lang="lt-LT" sz="3600" b="1" dirty="0">
                <a:solidFill>
                  <a:srgbClr val="3C4743"/>
                </a:solidFill>
              </a:rPr>
              <a:t>		</a:t>
            </a:r>
            <a:r>
              <a:rPr lang="lt-LT" sz="3600" b="1" dirty="0" smtClean="0">
                <a:solidFill>
                  <a:srgbClr val="3C4743"/>
                </a:solidFill>
              </a:rPr>
              <a:t>Suomija    338145 </a:t>
            </a:r>
            <a:r>
              <a:rPr lang="lt-LT" sz="3600" b="1" dirty="0">
                <a:solidFill>
                  <a:srgbClr val="3C4743"/>
                </a:solidFill>
              </a:rPr>
              <a:t>km2</a:t>
            </a:r>
          </a:p>
          <a:p>
            <a:pPr lvl="0" algn="just"/>
            <a:r>
              <a:rPr lang="lt-LT" sz="3600" b="1" dirty="0">
                <a:solidFill>
                  <a:srgbClr val="3C4743"/>
                </a:solidFill>
              </a:rPr>
              <a:t>		</a:t>
            </a:r>
            <a:r>
              <a:rPr lang="lt-LT" sz="3600" b="1" dirty="0" smtClean="0">
                <a:solidFill>
                  <a:srgbClr val="3C4743"/>
                </a:solidFill>
              </a:rPr>
              <a:t>Vokietija   357112 </a:t>
            </a:r>
            <a:r>
              <a:rPr lang="lt-LT" sz="3600" b="1" dirty="0">
                <a:solidFill>
                  <a:srgbClr val="3C4743"/>
                </a:solidFill>
              </a:rPr>
              <a:t>km2</a:t>
            </a:r>
          </a:p>
          <a:p>
            <a:pPr lvl="0" algn="just"/>
            <a:r>
              <a:rPr lang="lt-LT" sz="3600" b="1" dirty="0">
                <a:solidFill>
                  <a:srgbClr val="3C4743"/>
                </a:solidFill>
              </a:rPr>
              <a:t>		</a:t>
            </a:r>
            <a:r>
              <a:rPr lang="lt-LT" sz="3600" b="1" dirty="0" smtClean="0">
                <a:solidFill>
                  <a:srgbClr val="3C4743"/>
                </a:solidFill>
              </a:rPr>
              <a:t>Švedija      449964 </a:t>
            </a:r>
            <a:r>
              <a:rPr lang="lt-LT" sz="3600" b="1" dirty="0">
                <a:solidFill>
                  <a:srgbClr val="3C4743"/>
                </a:solidFill>
              </a:rPr>
              <a:t>km2	</a:t>
            </a:r>
          </a:p>
        </p:txBody>
      </p:sp>
    </p:spTree>
    <p:extLst>
      <p:ext uri="{BB962C8B-B14F-4D97-AF65-F5344CB8AC3E}">
        <p14:creationId xmlns:p14="http://schemas.microsoft.com/office/powerpoint/2010/main" val="127757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3462902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Education_16x9.potx" id="{AA5F22BC-61EA-4F01-AB22-75117871E196}" vid="{BD0EB374-1DDC-4F15-88A9-D386288C58A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Title Layout</Template>
  <TotalTime>153</TotalTime>
  <Words>356</Words>
  <Application>Microsoft Office PowerPoint</Application>
  <PresentationFormat>On-screen Show (4:3)</PresentationFormat>
  <Paragraphs>68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TS103462902</vt:lpstr>
      <vt:lpstr>Matematikos šalis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Sprendimas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Matematikos šalis</dc:title>
  <dc:creator>Sigita</dc:creator>
  <cp:lastModifiedBy>Sigita</cp:lastModifiedBy>
  <cp:revision>14</cp:revision>
  <dcterms:created xsi:type="dcterms:W3CDTF">2013-02-25T16:34:28Z</dcterms:created>
  <dcterms:modified xsi:type="dcterms:W3CDTF">2013-02-26T19:12:52Z</dcterms:modified>
</cp:coreProperties>
</file>