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59" r:id="rId5"/>
    <p:sldId id="260" r:id="rId6"/>
    <p:sldId id="258" r:id="rId7"/>
    <p:sldId id="261" r:id="rId8"/>
    <p:sldId id="262" r:id="rId9"/>
    <p:sldId id="263" r:id="rId10"/>
    <p:sldId id="26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059" autoAdjust="0"/>
  </p:normalViewPr>
  <p:slideViewPr>
    <p:cSldViewPr snapToGrid="0" snapToObjects="1">
      <p:cViewPr>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A05E2A-95F9-4668-A3E8-E2924EB31F18}" type="datetimeFigureOut">
              <a:rPr lang="en-US" smtClean="0"/>
              <a:pPr/>
              <a:t>2/18/2013</a:t>
            </a:fld>
            <a:endParaRPr lang="en-US"/>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EB5131-24C7-4641-B7C3-221DAE47B355}" type="slidenum">
              <a:rPr lang="en-US" smtClean="0"/>
              <a:pPr/>
              <a:t>‹#›</a:t>
            </a:fld>
            <a:endParaRPr lang="en-US"/>
          </a:p>
        </p:txBody>
      </p:sp>
    </p:spTree>
    <p:extLst>
      <p:ext uri="{BB962C8B-B14F-4D97-AF65-F5344CB8AC3E}">
        <p14:creationId xmlns:p14="http://schemas.microsoft.com/office/powerpoint/2010/main" val="4250098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ct val="0"/>
              </a:spcBef>
              <a:spcAft>
                <a:spcPts val="0"/>
              </a:spcAft>
              <a:defRPr/>
            </a:pPr>
            <a:r>
              <a:rPr lang="en-GB" b="1" u="sng" dirty="0" smtClean="0">
                <a:solidFill>
                  <a:srgbClr val="FF0000"/>
                </a:solidFill>
              </a:rPr>
              <a:t>To embed a project resource or materials</a:t>
            </a:r>
          </a:p>
          <a:p>
            <a:pPr fontAlgn="auto">
              <a:spcBef>
                <a:spcPct val="0"/>
              </a:spcBef>
              <a:spcAft>
                <a:spcPts val="0"/>
              </a:spcAft>
              <a:defRPr/>
            </a:pPr>
            <a:r>
              <a:rPr lang="en-US" dirty="0" smtClean="0">
                <a:solidFill>
                  <a:schemeClr val="tx2"/>
                </a:solidFill>
              </a:rPr>
              <a:t>Have the resource document available. From the </a:t>
            </a:r>
            <a:r>
              <a:rPr lang="en-US" b="1" dirty="0" smtClean="0">
                <a:solidFill>
                  <a:schemeClr val="tx2"/>
                </a:solidFill>
              </a:rPr>
              <a:t>Insert</a:t>
            </a:r>
            <a:r>
              <a:rPr lang="en-US" dirty="0" smtClean="0">
                <a:solidFill>
                  <a:schemeClr val="tx2"/>
                </a:solidFill>
              </a:rPr>
              <a:t> menu choose </a:t>
            </a:r>
            <a:r>
              <a:rPr lang="en-US" b="1" dirty="0" smtClean="0">
                <a:solidFill>
                  <a:schemeClr val="tx2"/>
                </a:solidFill>
              </a:rPr>
              <a:t>Object</a:t>
            </a:r>
            <a:r>
              <a:rPr lang="en-US" dirty="0" smtClean="0">
                <a:solidFill>
                  <a:schemeClr val="tx2"/>
                </a:solidFill>
              </a:rPr>
              <a:t>.</a:t>
            </a:r>
          </a:p>
          <a:p>
            <a:pPr fontAlgn="auto">
              <a:spcBef>
                <a:spcPct val="0"/>
              </a:spcBef>
              <a:spcAft>
                <a:spcPts val="0"/>
              </a:spcAft>
              <a:defRPr/>
            </a:pPr>
            <a:r>
              <a:rPr lang="en-US" dirty="0" smtClean="0">
                <a:solidFill>
                  <a:schemeClr val="tx2"/>
                </a:solidFill>
              </a:rPr>
              <a:t>Select </a:t>
            </a:r>
            <a:r>
              <a:rPr lang="en-US" b="1" dirty="0" smtClean="0">
                <a:solidFill>
                  <a:schemeClr val="tx2"/>
                </a:solidFill>
              </a:rPr>
              <a:t>Create from File…</a:t>
            </a:r>
            <a:r>
              <a:rPr lang="en-US" dirty="0" smtClean="0">
                <a:solidFill>
                  <a:schemeClr val="tx2"/>
                </a:solidFill>
              </a:rPr>
              <a:t> and click </a:t>
            </a:r>
            <a:r>
              <a:rPr lang="en-US" b="1" dirty="0" smtClean="0">
                <a:solidFill>
                  <a:schemeClr val="tx2"/>
                </a:solidFill>
              </a:rPr>
              <a:t>Browse…</a:t>
            </a:r>
            <a:r>
              <a:rPr lang="en-US" dirty="0" smtClean="0">
                <a:solidFill>
                  <a:schemeClr val="tx2"/>
                </a:solidFill>
              </a:rPr>
              <a:t>.</a:t>
            </a:r>
            <a:r>
              <a:rPr lang="en-US" b="1" dirty="0" smtClean="0">
                <a:solidFill>
                  <a:schemeClr val="tx2"/>
                </a:solidFill>
              </a:rPr>
              <a:t>  </a:t>
            </a:r>
            <a:r>
              <a:rPr lang="en-US" dirty="0" smtClean="0">
                <a:solidFill>
                  <a:schemeClr val="tx2"/>
                </a:solidFill>
              </a:rPr>
              <a:t>Find the file you want to include and click </a:t>
            </a:r>
            <a:r>
              <a:rPr lang="en-US" b="1" dirty="0" smtClean="0">
                <a:solidFill>
                  <a:schemeClr val="tx2"/>
                </a:solidFill>
              </a:rPr>
              <a:t>OK</a:t>
            </a:r>
            <a:r>
              <a:rPr lang="en-US" dirty="0" smtClean="0">
                <a:solidFill>
                  <a:schemeClr val="tx2"/>
                </a:solidFill>
              </a:rPr>
              <a:t>.</a:t>
            </a:r>
          </a:p>
          <a:p>
            <a:pPr fontAlgn="auto">
              <a:spcBef>
                <a:spcPct val="0"/>
              </a:spcBef>
              <a:spcAft>
                <a:spcPts val="0"/>
              </a:spcAft>
              <a:defRPr/>
            </a:pPr>
            <a:r>
              <a:rPr lang="en-US" dirty="0" smtClean="0">
                <a:solidFill>
                  <a:schemeClr val="tx2"/>
                </a:solidFill>
              </a:rPr>
              <a:t>Select </a:t>
            </a:r>
            <a:r>
              <a:rPr lang="en-US" b="1" dirty="0" smtClean="0">
                <a:solidFill>
                  <a:schemeClr val="tx2"/>
                </a:solidFill>
              </a:rPr>
              <a:t>Display as icon</a:t>
            </a:r>
            <a:r>
              <a:rPr lang="en-US" dirty="0" smtClean="0">
                <a:solidFill>
                  <a:schemeClr val="tx2"/>
                </a:solidFill>
              </a:rPr>
              <a:t> and click </a:t>
            </a:r>
            <a:r>
              <a:rPr lang="en-US" b="1" dirty="0" smtClean="0">
                <a:solidFill>
                  <a:schemeClr val="tx2"/>
                </a:solidFill>
              </a:rPr>
              <a:t>Change Icon…</a:t>
            </a:r>
            <a:r>
              <a:rPr lang="en-US" dirty="0" smtClean="0">
                <a:solidFill>
                  <a:schemeClr val="tx2"/>
                </a:solidFill>
              </a:rPr>
              <a:t> and add a suitable caption.</a:t>
            </a:r>
          </a:p>
          <a:p>
            <a:pPr fontAlgn="auto">
              <a:spcBef>
                <a:spcPct val="0"/>
              </a:spcBef>
              <a:spcAft>
                <a:spcPts val="0"/>
              </a:spcAft>
              <a:defRPr/>
            </a:pPr>
            <a:r>
              <a:rPr lang="en-US" dirty="0" smtClean="0">
                <a:solidFill>
                  <a:schemeClr val="tx2"/>
                </a:solidFill>
              </a:rPr>
              <a:t>Click </a:t>
            </a:r>
            <a:r>
              <a:rPr lang="en-US" b="1" dirty="0" smtClean="0">
                <a:solidFill>
                  <a:schemeClr val="tx2"/>
                </a:solidFill>
              </a:rPr>
              <a:t>OK</a:t>
            </a:r>
            <a:r>
              <a:rPr lang="en-US" dirty="0" smtClean="0">
                <a:solidFill>
                  <a:schemeClr val="tx2"/>
                </a:solidFill>
              </a:rPr>
              <a:t> to add the caption and click </a:t>
            </a:r>
            <a:r>
              <a:rPr lang="en-US" b="1" dirty="0" smtClean="0">
                <a:solidFill>
                  <a:schemeClr val="tx2"/>
                </a:solidFill>
              </a:rPr>
              <a:t>OK </a:t>
            </a:r>
            <a:r>
              <a:rPr lang="en-US" dirty="0" smtClean="0">
                <a:solidFill>
                  <a:schemeClr val="tx2"/>
                </a:solidFill>
              </a:rPr>
              <a:t>to embed the file. </a:t>
            </a:r>
            <a:r>
              <a:rPr lang="en-GB" dirty="0" smtClean="0">
                <a:solidFill>
                  <a:schemeClr val="tx2"/>
                </a:solidFill>
              </a:rPr>
              <a:t>Use the </a:t>
            </a:r>
            <a:r>
              <a:rPr lang="en-GB" b="1" dirty="0" smtClean="0">
                <a:solidFill>
                  <a:schemeClr val="tx2"/>
                </a:solidFill>
              </a:rPr>
              <a:t>Action</a:t>
            </a:r>
            <a:r>
              <a:rPr lang="en-GB" dirty="0" smtClean="0">
                <a:solidFill>
                  <a:schemeClr val="tx2"/>
                </a:solidFill>
              </a:rPr>
              <a:t> button on the Insert ribbon to activate the object.</a:t>
            </a:r>
          </a:p>
          <a:p>
            <a:pPr fontAlgn="auto">
              <a:spcBef>
                <a:spcPct val="0"/>
              </a:spcBef>
              <a:spcAft>
                <a:spcPts val="0"/>
              </a:spcAft>
              <a:defRPr/>
            </a:pPr>
            <a:endParaRPr lang="en-GB" dirty="0" smtClean="0">
              <a:solidFill>
                <a:schemeClr val="tx2"/>
              </a:solidFill>
            </a:endParaRPr>
          </a:p>
          <a:p>
            <a:pPr fontAlgn="auto">
              <a:spcBef>
                <a:spcPct val="0"/>
              </a:spcBef>
              <a:spcAft>
                <a:spcPts val="0"/>
              </a:spcAft>
              <a:defRPr/>
            </a:pPr>
            <a:r>
              <a:rPr lang="en-GB" dirty="0" smtClean="0">
                <a:solidFill>
                  <a:schemeClr val="tx2"/>
                </a:solidFill>
              </a:rPr>
              <a:t>Use Hyperlinks to link to websites, audio and video that show . </a:t>
            </a:r>
            <a:r>
              <a:rPr lang="en-GB" b="1" dirty="0" smtClean="0">
                <a:solidFill>
                  <a:schemeClr val="tx2"/>
                </a:solidFill>
              </a:rPr>
              <a:t>Do not embed video or audio, </a:t>
            </a:r>
            <a:r>
              <a:rPr lang="en-GB" dirty="0" smtClean="0">
                <a:solidFill>
                  <a:schemeClr val="tx2"/>
                </a:solidFill>
              </a:rPr>
              <a:t>use links to video hosting sites or your school site.</a:t>
            </a:r>
            <a:endParaRPr lang="en-US" dirty="0" smtClean="0">
              <a:solidFill>
                <a:schemeClr val="tx2"/>
              </a:solidFill>
            </a:endParaRPr>
          </a:p>
          <a:p>
            <a:pPr fontAlgn="auto">
              <a:spcBef>
                <a:spcPct val="0"/>
              </a:spcBef>
              <a:spcAft>
                <a:spcPts val="0"/>
              </a:spcAft>
              <a:defRPr/>
            </a:pPr>
            <a:endParaRPr lang="en-GB" dirty="0" smtClean="0"/>
          </a:p>
          <a:p>
            <a:pPr fontAlgn="auto">
              <a:spcBef>
                <a:spcPct val="0"/>
              </a:spcBef>
              <a:spcAft>
                <a:spcPts val="0"/>
              </a:spcAft>
              <a:defRPr/>
            </a:pPr>
            <a:r>
              <a:rPr lang="en-US" dirty="0" smtClean="0">
                <a:solidFill>
                  <a:srgbClr val="000000"/>
                </a:solidFill>
              </a:rPr>
              <a:t>Open the Word documents by double clicking the icons. Clicking Save in Word will save the changes.</a:t>
            </a:r>
          </a:p>
          <a:p>
            <a:pPr fontAlgn="auto">
              <a:spcBef>
                <a:spcPct val="0"/>
              </a:spcBef>
              <a:spcAft>
                <a:spcPts val="0"/>
              </a:spcAft>
              <a:defRPr/>
            </a:pPr>
            <a:endParaRPr lang="en-GB" dirty="0" smtClean="0">
              <a:solidFill>
                <a:srgbClr val="000000"/>
              </a:solidFill>
            </a:endParaRPr>
          </a:p>
          <a:p>
            <a:pPr fontAlgn="auto">
              <a:spcBef>
                <a:spcPct val="0"/>
              </a:spcBef>
              <a:spcAft>
                <a:spcPts val="0"/>
              </a:spcAft>
              <a:defRPr/>
            </a:pPr>
            <a:r>
              <a:rPr lang="en-GB" dirty="0" smtClean="0"/>
              <a:t>Please ensure that you have the full permission to use any images and video, as this project will be in the public domain.</a:t>
            </a:r>
            <a:endParaRPr lang="en-US" dirty="0" smtClean="0"/>
          </a:p>
          <a:p>
            <a:endParaRPr lang="en-US" dirty="0"/>
          </a:p>
        </p:txBody>
      </p:sp>
      <p:sp>
        <p:nvSpPr>
          <p:cNvPr id="4" name="Slide Number Placeholder 3"/>
          <p:cNvSpPr>
            <a:spLocks noGrp="1"/>
          </p:cNvSpPr>
          <p:nvPr>
            <p:ph type="sldNum" sz="quarter" idx="10"/>
          </p:nvPr>
        </p:nvSpPr>
        <p:spPr/>
        <p:txBody>
          <a:bodyPr/>
          <a:lstStyle/>
          <a:p>
            <a:fld id="{25EB5131-24C7-4641-B7C3-221DAE47B355}" type="slidenum">
              <a:rPr lang="en-US" smtClean="0"/>
              <a:pPr/>
              <a:t>4</a:t>
            </a:fld>
            <a:endParaRPr lang="en-US"/>
          </a:p>
        </p:txBody>
      </p:sp>
    </p:spTree>
    <p:extLst>
      <p:ext uri="{BB962C8B-B14F-4D97-AF65-F5344CB8AC3E}">
        <p14:creationId xmlns:p14="http://schemas.microsoft.com/office/powerpoint/2010/main" val="2162623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pt-PT"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pt-PT"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pt-PT"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pt-PT"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pt-PT"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pt-PT"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pt-PT"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pt-PT"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pt-PT"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pt-PT"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935C74-F184-C84B-9B89-9BC675D8A7AD}" type="datetimeFigureOut">
              <a:rPr lang="en-US" smtClean="0"/>
              <a:pPr/>
              <a:t>2/18/2013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9132F0F-F259-DE44-A045-14C905EA89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PPT-15.jpg"/>
          <p:cNvPicPr>
            <a:picLocks noChangeAspect="1"/>
          </p:cNvPicPr>
          <p:nvPr userDrawn="1"/>
        </p:nvPicPr>
        <p:blipFill>
          <a:blip r:embed="rId13"/>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kurtieji.lt/" TargetMode="Externa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jpe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www.kurtieji.lt/index.php?mod=projects&amp;type=2&amp;id=91" TargetMode="External"/><Relationship Id="rId11" Type="http://schemas.openxmlformats.org/officeDocument/2006/relationships/image" Target="../media/image11.png"/><Relationship Id="rId5" Type="http://schemas.openxmlformats.org/officeDocument/2006/relationships/hyperlink" Target="http://www.kurtieji.lt/index.php?mod=projects&amp;type=2&amp;id=82" TargetMode="External"/><Relationship Id="rId10" Type="http://schemas.openxmlformats.org/officeDocument/2006/relationships/image" Target="../media/image10.jpg"/><Relationship Id="rId4" Type="http://schemas.openxmlformats.org/officeDocument/2006/relationships/hyperlink" Target="http://korsigita.wordpress.com/2012/02/26/laiskai-is-gamtos-letters-from-the-nature/" TargetMode="External"/><Relationship Id="rId9" Type="http://schemas.openxmlformats.org/officeDocument/2006/relationships/image" Target="../media/image9.jpg"/></Relationships>
</file>

<file path=ppt/slides/_rels/slide5.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hyperlink" Target="http://www.kurtieji.lt/index.php?mod=projects&amp;type=2&amp;id=80" TargetMode="External"/><Relationship Id="rId7" Type="http://schemas.openxmlformats.org/officeDocument/2006/relationships/image" Target="../media/image13.jp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2.jpg"/><Relationship Id="rId11" Type="http://schemas.openxmlformats.org/officeDocument/2006/relationships/image" Target="../media/image17.jpg"/><Relationship Id="rId5" Type="http://schemas.openxmlformats.org/officeDocument/2006/relationships/hyperlink" Target="http://www.kurtieji.lt/index.php?mod=projects&amp;type=2&amp;id=93" TargetMode="External"/><Relationship Id="rId10" Type="http://schemas.openxmlformats.org/officeDocument/2006/relationships/image" Target="../media/image16.jpg"/><Relationship Id="rId4" Type="http://schemas.openxmlformats.org/officeDocument/2006/relationships/hyperlink" Target="http://www.kurtieji.lt/index.php?mod=projects&amp;type=2&amp;id=81" TargetMode="External"/><Relationship Id="rId9" Type="http://schemas.openxmlformats.org/officeDocument/2006/relationships/image" Target="../media/image15.jpg"/></Relationships>
</file>

<file path=ppt/slides/_rels/slide6.xml.rels><?xml version="1.0" encoding="UTF-8" standalone="yes"?>
<Relationships xmlns="http://schemas.openxmlformats.org/package/2006/relationships"><Relationship Id="rId8" Type="http://schemas.openxmlformats.org/officeDocument/2006/relationships/hyperlink" Target="http://www.kurtieji.lt/index.php?mod=projects&amp;type=2&amp;id=87" TargetMode="External"/><Relationship Id="rId3" Type="http://schemas.openxmlformats.org/officeDocument/2006/relationships/hyperlink" Target="http://www.kurtieji.lt/index.php?mod=projects&amp;type=2&amp;id=93" TargetMode="External"/><Relationship Id="rId7" Type="http://schemas.openxmlformats.org/officeDocument/2006/relationships/hyperlink" Target="http://www.kurtieji.lt/index.php?mod=projects&amp;type=2&amp;id=88"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hyperlink" Target="http://www.kurtieji.lt/index.php?mod=projects&amp;type=2&amp;id=78" TargetMode="External"/><Relationship Id="rId11" Type="http://schemas.openxmlformats.org/officeDocument/2006/relationships/image" Target="../media/image19.jpg"/><Relationship Id="rId5" Type="http://schemas.openxmlformats.org/officeDocument/2006/relationships/hyperlink" Target="http://www.kurtieji.lt/index.php?mod=projects&amp;type=2&amp;id=92" TargetMode="External"/><Relationship Id="rId10" Type="http://schemas.openxmlformats.org/officeDocument/2006/relationships/image" Target="../media/image6.png"/><Relationship Id="rId4" Type="http://schemas.openxmlformats.org/officeDocument/2006/relationships/hyperlink" Target="http://www.kurtieji.lt/index.php?mod=projects&amp;type=2&amp;id=94" TargetMode="External"/><Relationship Id="rId9" Type="http://schemas.openxmlformats.org/officeDocument/2006/relationships/image" Target="../media/image18.jpg"/></Relationships>
</file>

<file path=ppt/slides/_rels/slide7.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hyperlink" Target="http://twinblog.etwinning.net/33809/" TargetMode="External"/><Relationship Id="rId7" Type="http://schemas.openxmlformats.org/officeDocument/2006/relationships/image" Target="../media/image21.jp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hyperlink" Target="http://www.kurtieji.lt/index.php?mod=projects&amp;type=2&amp;id=92" TargetMode="External"/><Relationship Id="rId4" Type="http://schemas.openxmlformats.org/officeDocument/2006/relationships/hyperlink" Target="http://www.kurtieji.lt/index.php?mod=projects&amp;type=2&amp;id=84" TargetMode="External"/><Relationship Id="rId9" Type="http://schemas.openxmlformats.org/officeDocument/2006/relationships/hyperlink" Target="https://skydrive.live.com/?cid=7D209BDA338645B3&amp;id=7D209BDA338645B3!1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PT-11.jpg"/>
          <p:cNvPicPr>
            <a:picLocks noChangeAspect="1"/>
          </p:cNvPicPr>
          <p:nvPr/>
        </p:nvPicPr>
        <p:blipFill>
          <a:blip r:embed="rId2"/>
          <a:stretch>
            <a:fillRect/>
          </a:stretch>
        </p:blipFill>
        <p:spPr>
          <a:xfrm>
            <a:off x="0" y="-1"/>
            <a:ext cx="9144001" cy="6858001"/>
          </a:xfrm>
          <a:prstGeom prst="rect">
            <a:avLst/>
          </a:prstGeom>
        </p:spPr>
      </p:pic>
    </p:spTree>
    <p:extLst>
      <p:ext uri="{BB962C8B-B14F-4D97-AF65-F5344CB8AC3E}">
        <p14:creationId xmlns:p14="http://schemas.microsoft.com/office/powerpoint/2010/main" val="826170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PT-12.jpg"/>
          <p:cNvPicPr>
            <a:picLocks noChangeAspect="1"/>
          </p:cNvPicPr>
          <p:nvPr/>
        </p:nvPicPr>
        <p:blipFill>
          <a:blip r:embed="rId2"/>
          <a:stretch>
            <a:fillRect/>
          </a:stretch>
        </p:blipFill>
        <p:spPr>
          <a:xfrm>
            <a:off x="0" y="-1"/>
            <a:ext cx="9144001" cy="6858001"/>
          </a:xfrm>
          <a:prstGeom prst="rect">
            <a:avLst/>
          </a:prstGeom>
        </p:spPr>
      </p:pic>
      <p:sp>
        <p:nvSpPr>
          <p:cNvPr id="4" name="TextBox 3"/>
          <p:cNvSpPr txBox="1"/>
          <p:nvPr/>
        </p:nvSpPr>
        <p:spPr>
          <a:xfrm>
            <a:off x="127525" y="570572"/>
            <a:ext cx="8618536" cy="830997"/>
          </a:xfrm>
          <a:prstGeom prst="rect">
            <a:avLst/>
          </a:prstGeom>
          <a:noFill/>
        </p:spPr>
        <p:txBody>
          <a:bodyPr wrap="square" rtlCol="0">
            <a:spAutoFit/>
          </a:bodyPr>
          <a:lstStyle/>
          <a:p>
            <a:r>
              <a:rPr lang="en-US" sz="4800" dirty="0" smtClean="0">
                <a:solidFill>
                  <a:srgbClr val="BB1919"/>
                </a:solidFill>
                <a:cs typeface="Arial"/>
              </a:rPr>
              <a:t>Virtual Classroom Tour - VCT</a:t>
            </a:r>
            <a:endParaRPr lang="en-US" sz="4800" dirty="0">
              <a:solidFill>
                <a:srgbClr val="BB1919"/>
              </a:solidFill>
              <a:cs typeface="Arial"/>
            </a:endParaRPr>
          </a:p>
        </p:txBody>
      </p:sp>
    </p:spTree>
    <p:extLst>
      <p:ext uri="{BB962C8B-B14F-4D97-AF65-F5344CB8AC3E}">
        <p14:creationId xmlns:p14="http://schemas.microsoft.com/office/powerpoint/2010/main" val="41817251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PT-14.jpg"/>
          <p:cNvPicPr>
            <a:picLocks noChangeAspect="1"/>
          </p:cNvPicPr>
          <p:nvPr/>
        </p:nvPicPr>
        <p:blipFill>
          <a:blip r:embed="rId2"/>
          <a:stretch>
            <a:fillRect/>
          </a:stretch>
        </p:blipFill>
        <p:spPr>
          <a:xfrm>
            <a:off x="0" y="0"/>
            <a:ext cx="9144000" cy="6858000"/>
          </a:xfrm>
          <a:prstGeom prst="rect">
            <a:avLst/>
          </a:prstGeom>
        </p:spPr>
      </p:pic>
      <p:sp>
        <p:nvSpPr>
          <p:cNvPr id="5" name="Title 1"/>
          <p:cNvSpPr txBox="1">
            <a:spLocks/>
          </p:cNvSpPr>
          <p:nvPr/>
        </p:nvSpPr>
        <p:spPr>
          <a:xfrm>
            <a:off x="1796931" y="1587545"/>
            <a:ext cx="6336000" cy="648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defRPr/>
            </a:pPr>
            <a:r>
              <a:rPr lang="lt-LT"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UI Light" pitchFamily="34" charset="0"/>
                <a:ea typeface="Segoe UI" pitchFamily="34" charset="0"/>
                <a:cs typeface="Segoe UI" pitchFamily="34" charset="0"/>
              </a:rPr>
              <a:t>Letters</a:t>
            </a:r>
            <a:r>
              <a:rPr lang="lt-LT"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UI Light" pitchFamily="34" charset="0"/>
                <a:ea typeface="Segoe UI" pitchFamily="34" charset="0"/>
                <a:cs typeface="Segoe UI" pitchFamily="34" charset="0"/>
              </a:rPr>
              <a:t> </a:t>
            </a:r>
            <a:r>
              <a:rPr lang="lt-LT"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UI Light" pitchFamily="34" charset="0"/>
                <a:ea typeface="Segoe UI" pitchFamily="34" charset="0"/>
                <a:cs typeface="Segoe UI" pitchFamily="34" charset="0"/>
              </a:rPr>
              <a:t>from</a:t>
            </a:r>
            <a:r>
              <a:rPr lang="lt-LT"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UI Light" pitchFamily="34" charset="0"/>
                <a:ea typeface="Segoe UI" pitchFamily="34" charset="0"/>
                <a:cs typeface="Segoe UI" pitchFamily="34" charset="0"/>
              </a:rPr>
              <a:t> </a:t>
            </a:r>
            <a:r>
              <a:rPr lang="lt-LT"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UI Light" pitchFamily="34" charset="0"/>
                <a:ea typeface="Segoe UI" pitchFamily="34" charset="0"/>
                <a:cs typeface="Segoe UI" pitchFamily="34" charset="0"/>
              </a:rPr>
              <a:t>the</a:t>
            </a:r>
            <a:r>
              <a:rPr lang="lt-LT"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UI Light" pitchFamily="34" charset="0"/>
                <a:ea typeface="Segoe UI" pitchFamily="34" charset="0"/>
                <a:cs typeface="Segoe UI" pitchFamily="34" charset="0"/>
              </a:rPr>
              <a:t> </a:t>
            </a:r>
            <a:r>
              <a:rPr lang="lt-LT" b="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UI Light" pitchFamily="34" charset="0"/>
                <a:ea typeface="Segoe UI" pitchFamily="34" charset="0"/>
                <a:cs typeface="Segoe UI" pitchFamily="34" charset="0"/>
              </a:rPr>
              <a:t>nature</a:t>
            </a:r>
            <a:r>
              <a:rPr lang="da-DK" sz="4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Segoe UI Light" pitchFamily="34" charset="0"/>
                <a:ea typeface="Segoe UI" pitchFamily="34" charset="0"/>
                <a:cs typeface="Segoe UI" pitchFamily="34" charset="0"/>
              </a:rPr>
              <a:t> </a:t>
            </a:r>
            <a:endParaRPr lang="en-US" sz="4000" b="1" dirty="0">
              <a:solidFill>
                <a:schemeClr val="bg1"/>
              </a:solidFill>
              <a:latin typeface="Segoe UI Light" pitchFamily="34" charset="0"/>
              <a:ea typeface="Segoe UI" pitchFamily="34" charset="0"/>
              <a:cs typeface="Segoe UI" pitchFamily="34" charset="0"/>
            </a:endParaRPr>
          </a:p>
        </p:txBody>
      </p:sp>
      <p:graphicFrame>
        <p:nvGraphicFramePr>
          <p:cNvPr id="6" name="Table 36"/>
          <p:cNvGraphicFramePr>
            <a:graphicFrameLocks noGrp="1"/>
          </p:cNvGraphicFramePr>
          <p:nvPr>
            <p:extLst>
              <p:ext uri="{D42A27DB-BD31-4B8C-83A1-F6EECF244321}">
                <p14:modId xmlns:p14="http://schemas.microsoft.com/office/powerpoint/2010/main" val="3644780516"/>
              </p:ext>
            </p:extLst>
          </p:nvPr>
        </p:nvGraphicFramePr>
        <p:xfrm>
          <a:off x="104931" y="2408373"/>
          <a:ext cx="8934138" cy="4337202"/>
        </p:xfrm>
        <a:graphic>
          <a:graphicData uri="http://schemas.openxmlformats.org/drawingml/2006/table">
            <a:tbl>
              <a:tblPr firstRow="1" bandRow="1">
                <a:tableStyleId>{5C22544A-7EE6-4342-B048-85BDC9FD1C3A}</a:tableStyleId>
              </a:tblPr>
              <a:tblGrid>
                <a:gridCol w="1588958"/>
                <a:gridCol w="7345180"/>
              </a:tblGrid>
              <a:tr h="469524">
                <a:tc>
                  <a:txBody>
                    <a:bodyPr/>
                    <a:lstStyle/>
                    <a:p>
                      <a:r>
                        <a:rPr lang="en-GB" sz="1400" dirty="0" smtClean="0">
                          <a:solidFill>
                            <a:schemeClr val="tx1"/>
                          </a:solidFill>
                          <a:latin typeface="Segoe UI Light" pitchFamily="34" charset="0"/>
                        </a:rPr>
                        <a:t>Educator(s)</a:t>
                      </a:r>
                      <a:endParaRPr lang="en-US" sz="1400" dirty="0">
                        <a:solidFill>
                          <a:schemeClr val="tx1"/>
                        </a:solidFill>
                        <a:latin typeface="Segoe UI Light" pitchFamily="34" charset="0"/>
                      </a:endParaRPr>
                    </a:p>
                  </a:txBody>
                  <a:tcPr marL="91443" marR="91443" marT="45713" marB="45713">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r>
                        <a:rPr lang="lt-LT" sz="2000" kern="1200" dirty="0" smtClean="0">
                          <a:solidFill>
                            <a:schemeClr val="tx1"/>
                          </a:solidFill>
                          <a:latin typeface="Segoe UI Light" pitchFamily="34" charset="0"/>
                          <a:ea typeface="+mn-ea"/>
                          <a:cs typeface="Calibri" pitchFamily="34" charset="0"/>
                        </a:rPr>
                        <a:t>SIGITA  KOROLIOVE</a:t>
                      </a:r>
                      <a:endParaRPr lang="en-US" sz="2000" kern="1200" dirty="0">
                        <a:solidFill>
                          <a:schemeClr val="tx1"/>
                        </a:solidFill>
                        <a:latin typeface="Segoe UI Light" pitchFamily="34" charset="0"/>
                        <a:ea typeface="+mn-ea"/>
                        <a:cs typeface="Calibri" pitchFamily="34" charset="0"/>
                      </a:endParaRPr>
                    </a:p>
                  </a:txBody>
                  <a:tcPr marL="91443" marR="91443" marT="45695" marB="45695">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r h="630891">
                <a:tc>
                  <a:txBody>
                    <a:bodyPr/>
                    <a:lstStyle/>
                    <a:p>
                      <a:r>
                        <a:rPr lang="en-GB" sz="1400" b="1" dirty="0" smtClean="0">
                          <a:solidFill>
                            <a:schemeClr val="tx1"/>
                          </a:solidFill>
                          <a:latin typeface="Segoe UI Light" pitchFamily="34" charset="0"/>
                        </a:rPr>
                        <a:t>School</a:t>
                      </a:r>
                    </a:p>
                    <a:p>
                      <a:endParaRPr lang="en-US" sz="1200" b="1" dirty="0">
                        <a:solidFill>
                          <a:schemeClr val="tx1"/>
                        </a:solidFill>
                        <a:latin typeface="Segoe UI Light" pitchFamily="34" charset="0"/>
                      </a:endParaRPr>
                    </a:p>
                  </a:txBody>
                  <a:tcPr marL="91443" marR="91443" marT="45713" marB="45713">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r>
                        <a:rPr lang="lt-LT" sz="1600" kern="1200" dirty="0" err="1" smtClean="0">
                          <a:solidFill>
                            <a:schemeClr val="tx1"/>
                          </a:solidFill>
                          <a:latin typeface="Segoe UI Light" pitchFamily="34" charset="0"/>
                          <a:ea typeface="+mn-ea"/>
                          <a:cs typeface="Calibri" pitchFamily="34" charset="0"/>
                        </a:rPr>
                        <a:t>Klaipeda‘s</a:t>
                      </a:r>
                      <a:r>
                        <a:rPr lang="lt-LT" sz="1600" kern="1200" dirty="0" smtClean="0">
                          <a:solidFill>
                            <a:schemeClr val="tx1"/>
                          </a:solidFill>
                          <a:latin typeface="Segoe UI Light" pitchFamily="34" charset="0"/>
                          <a:ea typeface="+mn-ea"/>
                          <a:cs typeface="Calibri" pitchFamily="34" charset="0"/>
                        </a:rPr>
                        <a:t> </a:t>
                      </a:r>
                      <a:r>
                        <a:rPr lang="lt-LT" sz="1600" kern="1200" dirty="0" err="1" smtClean="0">
                          <a:solidFill>
                            <a:schemeClr val="tx1"/>
                          </a:solidFill>
                          <a:latin typeface="Segoe UI Light" pitchFamily="34" charset="0"/>
                          <a:ea typeface="+mn-ea"/>
                          <a:cs typeface="Calibri" pitchFamily="34" charset="0"/>
                        </a:rPr>
                        <a:t>deaf</a:t>
                      </a:r>
                      <a:r>
                        <a:rPr lang="lt-LT" sz="1600" kern="1200" dirty="0" smtClean="0">
                          <a:solidFill>
                            <a:schemeClr val="tx1"/>
                          </a:solidFill>
                          <a:latin typeface="Segoe UI Light" pitchFamily="34" charset="0"/>
                          <a:ea typeface="+mn-ea"/>
                          <a:cs typeface="Calibri" pitchFamily="34" charset="0"/>
                        </a:rPr>
                        <a:t> </a:t>
                      </a:r>
                      <a:r>
                        <a:rPr lang="lt-LT" sz="1600" kern="1200" dirty="0" err="1" smtClean="0">
                          <a:solidFill>
                            <a:schemeClr val="tx1"/>
                          </a:solidFill>
                          <a:latin typeface="Segoe UI Light" pitchFamily="34" charset="0"/>
                          <a:ea typeface="+mn-ea"/>
                          <a:cs typeface="Calibri" pitchFamily="34" charset="0"/>
                        </a:rPr>
                        <a:t>and</a:t>
                      </a:r>
                      <a:r>
                        <a:rPr lang="lt-LT" sz="1600" kern="1200" dirty="0" smtClean="0">
                          <a:solidFill>
                            <a:schemeClr val="tx1"/>
                          </a:solidFill>
                          <a:latin typeface="Segoe UI Light" pitchFamily="34" charset="0"/>
                          <a:ea typeface="+mn-ea"/>
                          <a:cs typeface="Calibri" pitchFamily="34" charset="0"/>
                        </a:rPr>
                        <a:t> </a:t>
                      </a:r>
                      <a:r>
                        <a:rPr lang="lt-LT" sz="1600" kern="1200" dirty="0" err="1" smtClean="0">
                          <a:solidFill>
                            <a:schemeClr val="tx1"/>
                          </a:solidFill>
                          <a:latin typeface="Segoe UI Light" pitchFamily="34" charset="0"/>
                          <a:ea typeface="+mn-ea"/>
                          <a:cs typeface="Calibri" pitchFamily="34" charset="0"/>
                        </a:rPr>
                        <a:t>hearing</a:t>
                      </a:r>
                      <a:r>
                        <a:rPr lang="lt-LT" sz="1600" kern="1200" dirty="0" smtClean="0">
                          <a:solidFill>
                            <a:schemeClr val="tx1"/>
                          </a:solidFill>
                          <a:latin typeface="Segoe UI Light" pitchFamily="34" charset="0"/>
                          <a:ea typeface="+mn-ea"/>
                          <a:cs typeface="Calibri" pitchFamily="34" charset="0"/>
                        </a:rPr>
                        <a:t> </a:t>
                      </a:r>
                      <a:r>
                        <a:rPr lang="lt-LT" sz="1600" kern="1200" dirty="0" err="1" smtClean="0">
                          <a:solidFill>
                            <a:schemeClr val="tx1"/>
                          </a:solidFill>
                          <a:latin typeface="Segoe UI Light" pitchFamily="34" charset="0"/>
                          <a:ea typeface="+mn-ea"/>
                          <a:cs typeface="Calibri" pitchFamily="34" charset="0"/>
                        </a:rPr>
                        <a:t>impaired</a:t>
                      </a:r>
                      <a:endParaRPr lang="lt-LT" sz="1600" kern="1200" dirty="0" smtClean="0">
                        <a:solidFill>
                          <a:schemeClr val="tx1"/>
                        </a:solidFill>
                        <a:latin typeface="Segoe UI Light" pitchFamily="34" charset="0"/>
                        <a:ea typeface="+mn-ea"/>
                        <a:cs typeface="Calibri" pitchFamily="34" charset="0"/>
                      </a:endParaRPr>
                    </a:p>
                    <a:p>
                      <a:r>
                        <a:rPr lang="lt-LT" sz="1600" kern="1200" dirty="0" smtClean="0">
                          <a:solidFill>
                            <a:schemeClr val="tx1"/>
                          </a:solidFill>
                          <a:latin typeface="Segoe UI Light" pitchFamily="34" charset="0"/>
                          <a:ea typeface="+mn-ea"/>
                          <a:cs typeface="Calibri" pitchFamily="34" charset="0"/>
                        </a:rPr>
                        <a:t> </a:t>
                      </a:r>
                      <a:r>
                        <a:rPr lang="lt-LT" sz="1600" kern="1200" dirty="0" err="1" smtClean="0">
                          <a:solidFill>
                            <a:schemeClr val="tx1"/>
                          </a:solidFill>
                          <a:latin typeface="Segoe UI Light" pitchFamily="34" charset="0"/>
                          <a:ea typeface="+mn-ea"/>
                          <a:cs typeface="Calibri" pitchFamily="34" charset="0"/>
                        </a:rPr>
                        <a:t>main</a:t>
                      </a:r>
                      <a:r>
                        <a:rPr lang="lt-LT" sz="1600" kern="1200" dirty="0" smtClean="0">
                          <a:solidFill>
                            <a:schemeClr val="tx1"/>
                          </a:solidFill>
                          <a:latin typeface="Segoe UI Light" pitchFamily="34" charset="0"/>
                          <a:ea typeface="+mn-ea"/>
                          <a:cs typeface="Calibri" pitchFamily="34" charset="0"/>
                        </a:rPr>
                        <a:t> </a:t>
                      </a:r>
                      <a:r>
                        <a:rPr lang="lt-LT" sz="1600" kern="1200" dirty="0" err="1" smtClean="0">
                          <a:solidFill>
                            <a:schemeClr val="tx1"/>
                          </a:solidFill>
                          <a:latin typeface="Segoe UI Light" pitchFamily="34" charset="0"/>
                          <a:ea typeface="+mn-ea"/>
                          <a:cs typeface="Calibri" pitchFamily="34" charset="0"/>
                        </a:rPr>
                        <a:t>school</a:t>
                      </a:r>
                      <a:endParaRPr lang="en-US" sz="1600" kern="1200" dirty="0">
                        <a:solidFill>
                          <a:schemeClr val="tx1"/>
                        </a:solidFill>
                        <a:latin typeface="Segoe UI Light" pitchFamily="34" charset="0"/>
                        <a:ea typeface="+mn-ea"/>
                        <a:cs typeface="Calibri" pitchFamily="34" charset="0"/>
                      </a:endParaRPr>
                    </a:p>
                  </a:txBody>
                  <a:tcPr marL="91443" marR="91443" marT="45695" marB="45695">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r>
              <a:tr h="433402">
                <a:tc>
                  <a:txBody>
                    <a:bodyPr/>
                    <a:lstStyle/>
                    <a:p>
                      <a:r>
                        <a:rPr lang="en-GB" sz="1400" b="1" dirty="0" smtClean="0">
                          <a:solidFill>
                            <a:schemeClr val="tx1"/>
                          </a:solidFill>
                          <a:latin typeface="Segoe UI Light" pitchFamily="34" charset="0"/>
                        </a:rPr>
                        <a:t>School Website</a:t>
                      </a:r>
                      <a:endParaRPr lang="en-US" sz="1400" b="1" dirty="0">
                        <a:solidFill>
                          <a:schemeClr val="tx1"/>
                        </a:solidFill>
                        <a:latin typeface="Segoe UI Light" pitchFamily="34" charset="0"/>
                      </a:endParaRPr>
                    </a:p>
                  </a:txBody>
                  <a:tcPr marL="91443" marR="91443" marT="45713" marB="45713">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lt-LT" sz="1600" kern="1200" dirty="0" err="1" smtClean="0">
                          <a:solidFill>
                            <a:schemeClr val="tx1"/>
                          </a:solidFill>
                          <a:latin typeface="Segoe UI Light" pitchFamily="34" charset="0"/>
                          <a:ea typeface="+mn-ea"/>
                          <a:cs typeface="Calibri" pitchFamily="34" charset="0"/>
                          <a:hlinkClick r:id="rId3"/>
                        </a:rPr>
                        <a:t>www.kurtieji.lt</a:t>
                      </a:r>
                      <a:endParaRPr lang="en-US" sz="1600" kern="1200" dirty="0">
                        <a:solidFill>
                          <a:schemeClr val="tx1"/>
                        </a:solidFill>
                        <a:latin typeface="Segoe UI Light" pitchFamily="34" charset="0"/>
                        <a:ea typeface="+mn-ea"/>
                        <a:cs typeface="Calibri" pitchFamily="34" charset="0"/>
                      </a:endParaRPr>
                    </a:p>
                  </a:txBody>
                  <a:tcPr marL="91443" marR="91443" marT="45695" marB="45695">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676448">
                <a:tc>
                  <a:txBody>
                    <a:bodyPr/>
                    <a:lstStyle/>
                    <a:p>
                      <a:r>
                        <a:rPr lang="en-GB" sz="1400" b="1" dirty="0" smtClean="0">
                          <a:solidFill>
                            <a:schemeClr val="tx1"/>
                          </a:solidFill>
                          <a:latin typeface="Segoe UI Light" pitchFamily="34" charset="0"/>
                        </a:rPr>
                        <a:t>Content/Subject Areas</a:t>
                      </a:r>
                      <a:endParaRPr lang="en-US" sz="1400" b="1" dirty="0">
                        <a:solidFill>
                          <a:schemeClr val="tx1"/>
                        </a:solidFill>
                        <a:latin typeface="Segoe UI Light" pitchFamily="34" charset="0"/>
                      </a:endParaRPr>
                    </a:p>
                  </a:txBody>
                  <a:tcPr marL="91443" marR="91443" marT="45695" marB="45695">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600" kern="1200" dirty="0" smtClean="0">
                          <a:solidFill>
                            <a:schemeClr val="tx1"/>
                          </a:solidFill>
                          <a:latin typeface="Segoe UI Light" pitchFamily="34" charset="0"/>
                          <a:ea typeface="+mn-ea"/>
                          <a:cs typeface="Calibri" pitchFamily="34" charset="0"/>
                        </a:rPr>
                        <a:t>Environmental </a:t>
                      </a:r>
                      <a:r>
                        <a:rPr lang="lt-LT" sz="1600" kern="1200" dirty="0" smtClean="0">
                          <a:solidFill>
                            <a:schemeClr val="tx1"/>
                          </a:solidFill>
                          <a:latin typeface="Segoe UI Light" pitchFamily="34" charset="0"/>
                          <a:ea typeface="+mn-ea"/>
                          <a:cs typeface="Calibri" pitchFamily="34" charset="0"/>
                        </a:rPr>
                        <a:t>e</a:t>
                      </a:r>
                      <a:r>
                        <a:rPr lang="en-US" sz="1600" kern="1200" dirty="0" err="1" smtClean="0">
                          <a:solidFill>
                            <a:schemeClr val="tx1"/>
                          </a:solidFill>
                          <a:latin typeface="Segoe UI Light" pitchFamily="34" charset="0"/>
                          <a:ea typeface="+mn-ea"/>
                          <a:cs typeface="Calibri" pitchFamily="34" charset="0"/>
                        </a:rPr>
                        <a:t>ducation</a:t>
                      </a:r>
                      <a:r>
                        <a:rPr lang="lt-LT" sz="1600" kern="1200" dirty="0" smtClean="0">
                          <a:solidFill>
                            <a:schemeClr val="tx1"/>
                          </a:solidFill>
                          <a:latin typeface="Segoe UI Light" pitchFamily="34" charset="0"/>
                          <a:ea typeface="+mn-ea"/>
                          <a:cs typeface="Calibri" pitchFamily="34" charset="0"/>
                        </a:rPr>
                        <a:t>,  </a:t>
                      </a:r>
                      <a:r>
                        <a:rPr lang="lt-LT" sz="1600" kern="1200" dirty="0" err="1" smtClean="0">
                          <a:solidFill>
                            <a:schemeClr val="tx1"/>
                          </a:solidFill>
                          <a:latin typeface="Segoe UI Light" pitchFamily="34" charset="0"/>
                          <a:ea typeface="+mn-ea"/>
                          <a:cs typeface="Calibri" pitchFamily="34" charset="0"/>
                        </a:rPr>
                        <a:t>Informatics</a:t>
                      </a:r>
                      <a:r>
                        <a:rPr lang="lt-LT" sz="1600" kern="1200" dirty="0" smtClean="0">
                          <a:solidFill>
                            <a:schemeClr val="tx1"/>
                          </a:solidFill>
                          <a:latin typeface="Segoe UI Light" pitchFamily="34" charset="0"/>
                          <a:ea typeface="+mn-ea"/>
                          <a:cs typeface="Calibri" pitchFamily="34" charset="0"/>
                        </a:rPr>
                        <a:t>/ICT,  </a:t>
                      </a:r>
                      <a:r>
                        <a:rPr lang="lt-LT" sz="1600" kern="1200" dirty="0" err="1" smtClean="0">
                          <a:solidFill>
                            <a:schemeClr val="tx1"/>
                          </a:solidFill>
                          <a:latin typeface="Segoe UI Light" pitchFamily="34" charset="0"/>
                          <a:ea typeface="+mn-ea"/>
                          <a:cs typeface="Calibri" pitchFamily="34" charset="0"/>
                        </a:rPr>
                        <a:t>English</a:t>
                      </a:r>
                      <a:endParaRPr lang="lt-LT" sz="1600" kern="1200" dirty="0" smtClean="0">
                        <a:solidFill>
                          <a:schemeClr val="tx1"/>
                        </a:solidFill>
                        <a:latin typeface="Segoe UI Light" pitchFamily="34" charset="0"/>
                        <a:ea typeface="+mn-ea"/>
                        <a:cs typeface="Calibri" pitchFamily="34" charset="0"/>
                      </a:endParaRPr>
                    </a:p>
                    <a:p>
                      <a:r>
                        <a:rPr lang="lt-LT" sz="1600" kern="1200" dirty="0" err="1" smtClean="0">
                          <a:solidFill>
                            <a:schemeClr val="tx1"/>
                          </a:solidFill>
                          <a:latin typeface="Segoe UI Light" pitchFamily="34" charset="0"/>
                          <a:ea typeface="+mn-ea"/>
                          <a:cs typeface="Calibri" pitchFamily="34" charset="0"/>
                        </a:rPr>
                        <a:t>language</a:t>
                      </a:r>
                      <a:r>
                        <a:rPr lang="lt-LT" sz="1600" kern="1200" dirty="0" smtClean="0">
                          <a:solidFill>
                            <a:schemeClr val="tx1"/>
                          </a:solidFill>
                          <a:latin typeface="Segoe UI Light" pitchFamily="34" charset="0"/>
                          <a:ea typeface="+mn-ea"/>
                          <a:cs typeface="Calibri" pitchFamily="34" charset="0"/>
                        </a:rPr>
                        <a:t>,  </a:t>
                      </a:r>
                      <a:r>
                        <a:rPr lang="lt-LT" sz="1600" kern="1200" dirty="0" err="1" smtClean="0">
                          <a:solidFill>
                            <a:schemeClr val="tx1"/>
                          </a:solidFill>
                          <a:latin typeface="Segoe UI Light" pitchFamily="34" charset="0"/>
                          <a:ea typeface="+mn-ea"/>
                          <a:cs typeface="Calibri" pitchFamily="34" charset="0"/>
                        </a:rPr>
                        <a:t>Geography</a:t>
                      </a:r>
                      <a:endParaRPr lang="en-US" sz="1600" kern="1200" dirty="0">
                        <a:solidFill>
                          <a:schemeClr val="tx1"/>
                        </a:solidFill>
                        <a:latin typeface="Segoe UI Light" pitchFamily="34" charset="0"/>
                        <a:ea typeface="+mn-ea"/>
                        <a:cs typeface="Calibri" pitchFamily="34" charset="0"/>
                      </a:endParaRPr>
                    </a:p>
                  </a:txBody>
                  <a:tcPr marL="91443" marR="91443" marT="45695" marB="45695">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433402">
                <a:tc>
                  <a:txBody>
                    <a:bodyPr/>
                    <a:lstStyle/>
                    <a:p>
                      <a:r>
                        <a:rPr lang="en-GB" sz="1400" b="1" dirty="0" smtClean="0">
                          <a:solidFill>
                            <a:schemeClr val="tx1"/>
                          </a:solidFill>
                          <a:latin typeface="Segoe UI Light" pitchFamily="34" charset="0"/>
                        </a:rPr>
                        <a:t>Age/Grade level</a:t>
                      </a:r>
                      <a:endParaRPr lang="en-US" sz="1400" b="1" dirty="0">
                        <a:solidFill>
                          <a:schemeClr val="tx1"/>
                        </a:solidFill>
                        <a:latin typeface="Segoe UI Light" pitchFamily="34" charset="0"/>
                      </a:endParaRPr>
                    </a:p>
                  </a:txBody>
                  <a:tcPr marL="91443" marR="91443" marT="45695" marB="45695">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lt-LT" sz="1600" kern="1200" dirty="0" smtClean="0">
                          <a:solidFill>
                            <a:schemeClr val="tx1"/>
                          </a:solidFill>
                          <a:latin typeface="Segoe UI Light" pitchFamily="34" charset="0"/>
                          <a:ea typeface="+mn-ea"/>
                          <a:cs typeface="Calibri" pitchFamily="34" charset="0"/>
                        </a:rPr>
                        <a:t>12-16 </a:t>
                      </a:r>
                      <a:r>
                        <a:rPr lang="lt-LT" sz="1600" kern="1200" dirty="0" err="1" smtClean="0">
                          <a:solidFill>
                            <a:schemeClr val="tx1"/>
                          </a:solidFill>
                          <a:latin typeface="Segoe UI Light" pitchFamily="34" charset="0"/>
                          <a:ea typeface="+mn-ea"/>
                          <a:cs typeface="Calibri" pitchFamily="34" charset="0"/>
                        </a:rPr>
                        <a:t>years</a:t>
                      </a:r>
                      <a:endParaRPr lang="en-US" sz="1600" kern="1200" dirty="0">
                        <a:solidFill>
                          <a:schemeClr val="tx1"/>
                        </a:solidFill>
                        <a:latin typeface="Segoe UI Light" pitchFamily="34" charset="0"/>
                        <a:ea typeface="+mn-ea"/>
                        <a:cs typeface="Calibri" pitchFamily="34" charset="0"/>
                      </a:endParaRPr>
                    </a:p>
                  </a:txBody>
                  <a:tcPr marL="91443" marR="91443" marT="45695" marB="45695">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1693535">
                <a:tc>
                  <a:txBody>
                    <a:bodyPr/>
                    <a:lstStyle/>
                    <a:p>
                      <a:r>
                        <a:rPr lang="en-GB" sz="1400" b="1" dirty="0" smtClean="0">
                          <a:solidFill>
                            <a:schemeClr val="tx1"/>
                          </a:solidFill>
                          <a:latin typeface="Segoe UI Light" pitchFamily="34" charset="0"/>
                        </a:rPr>
                        <a:t>Project Objectives</a:t>
                      </a:r>
                      <a:endParaRPr lang="en-US" sz="1400" b="1" dirty="0">
                        <a:solidFill>
                          <a:schemeClr val="tx1"/>
                        </a:solidFill>
                        <a:latin typeface="Segoe UI Light" pitchFamily="34" charset="0"/>
                      </a:endParaRPr>
                    </a:p>
                  </a:txBody>
                  <a:tcPr marL="91443" marR="91443" marT="45695" marB="45695">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600" b="0" kern="1200" dirty="0" smtClean="0">
                          <a:solidFill>
                            <a:schemeClr val="tx1"/>
                          </a:solidFill>
                          <a:latin typeface="Segoe UI Light" pitchFamily="34" charset="0"/>
                          <a:ea typeface="+mn-ea"/>
                          <a:cs typeface="Calibri" pitchFamily="34" charset="0"/>
                        </a:rPr>
                        <a:t>Kids dedicate the environmental Project “Letters from the nature” to people that are unable to see the beauty of nature.  In order to stop people from destroying the nature, pupils addressed them with letters found in trees, rocks, clouds, water reservoirs, birds and animals... Pupils spelled the name of their countries from the found letters and placed them on calendars and book markers of their own creation, in order to remind people how fragile the nature is.</a:t>
                      </a:r>
                      <a:endParaRPr lang="en-US" sz="1600" b="0" kern="1200" dirty="0">
                        <a:solidFill>
                          <a:schemeClr val="tx1"/>
                        </a:solidFill>
                        <a:latin typeface="Segoe UI Light" pitchFamily="34" charset="0"/>
                        <a:ea typeface="+mn-ea"/>
                        <a:cs typeface="Calibri" pitchFamily="34" charset="0"/>
                      </a:endParaRPr>
                    </a:p>
                  </a:txBody>
                  <a:tcPr marL="91443" marR="91443" marT="45695" marB="45695">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bl>
          </a:graphicData>
        </a:graphic>
      </p:graphicFrame>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0623" y="2408373"/>
            <a:ext cx="2140629" cy="2748243"/>
          </a:xfrm>
          <a:prstGeom prst="rect">
            <a:avLst/>
          </a:prstGeom>
          <a:ln>
            <a:noFill/>
          </a:ln>
          <a:effectLst>
            <a:softEdge rad="112500"/>
          </a:effec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5069" y="6360102"/>
            <a:ext cx="1404000" cy="343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PT-14.jpg"/>
          <p:cNvPicPr>
            <a:picLocks noChangeAspect="1"/>
          </p:cNvPicPr>
          <p:nvPr/>
        </p:nvPicPr>
        <p:blipFill>
          <a:blip r:embed="rId3"/>
          <a:stretch>
            <a:fillRect/>
          </a:stretch>
        </p:blipFill>
        <p:spPr>
          <a:xfrm>
            <a:off x="0" y="0"/>
            <a:ext cx="9144000" cy="6858000"/>
          </a:xfrm>
          <a:prstGeom prst="rect">
            <a:avLst/>
          </a:prstGeom>
        </p:spPr>
      </p:pic>
      <p:graphicFrame>
        <p:nvGraphicFramePr>
          <p:cNvPr id="7" name="Table 36"/>
          <p:cNvGraphicFramePr>
            <a:graphicFrameLocks noGrp="1"/>
          </p:cNvGraphicFramePr>
          <p:nvPr>
            <p:extLst>
              <p:ext uri="{D42A27DB-BD31-4B8C-83A1-F6EECF244321}">
                <p14:modId xmlns:p14="http://schemas.microsoft.com/office/powerpoint/2010/main" val="89150588"/>
              </p:ext>
            </p:extLst>
          </p:nvPr>
        </p:nvGraphicFramePr>
        <p:xfrm>
          <a:off x="199020" y="189000"/>
          <a:ext cx="8745960" cy="6480000"/>
        </p:xfrm>
        <a:graphic>
          <a:graphicData uri="http://schemas.openxmlformats.org/drawingml/2006/table">
            <a:tbl>
              <a:tblPr firstRow="1" bandRow="1">
                <a:tableStyleId>{5C22544A-7EE6-4342-B048-85BDC9FD1C3A}</a:tableStyleId>
              </a:tblPr>
              <a:tblGrid>
                <a:gridCol w="2445960"/>
                <a:gridCol w="6300000"/>
              </a:tblGrid>
              <a:tr h="6480000">
                <a:tc>
                  <a:txBody>
                    <a:bodyPr/>
                    <a:lstStyle/>
                    <a:p>
                      <a:endParaRPr lang="da-DK" sz="1400" dirty="0" smtClean="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smtClean="0">
                          <a:ln>
                            <a:noFill/>
                          </a:ln>
                          <a:solidFill>
                            <a:schemeClr val="tx1"/>
                          </a:solidFill>
                          <a:effectLst/>
                          <a:uLnTx/>
                          <a:uFillTx/>
                          <a:latin typeface="Segoe UI Light" pitchFamily="34" charset="0"/>
                          <a:ea typeface="+mn-ea"/>
                          <a:cs typeface="+mn-cs"/>
                        </a:rPr>
                        <a:t>Project Description</a:t>
                      </a:r>
                      <a:r>
                        <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4"/>
                        </a:rPr>
                        <a:t>http://korsigita.wordpress.com/2012/02/26/laiskai-is-gamtos-letters-from-the-nature/</a:t>
                      </a: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endParaRPr lang="da-DK" sz="12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r>
                        <a:rPr lang="da-DK" sz="1400" b="1" dirty="0" smtClean="0">
                          <a:solidFill>
                            <a:schemeClr val="tx1"/>
                          </a:solidFill>
                          <a:latin typeface="Segoe UI Light" pitchFamily="34" charset="0"/>
                        </a:rPr>
                        <a:t>Design of the Learning Environment</a:t>
                      </a:r>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r>
                        <a:rPr lang="lt-LT" sz="1400" b="1" dirty="0" smtClean="0">
                          <a:solidFill>
                            <a:schemeClr val="tx1"/>
                          </a:solidFill>
                          <a:latin typeface="Segoe UI Light" pitchFamily="34" charset="0"/>
                          <a:hlinkClick r:id="rId5"/>
                        </a:rPr>
                        <a:t>http://www.kurtieji.lt/index.php?mod=projects&amp;type=2&amp;id=82</a:t>
                      </a:r>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hlinkClick r:id="rId6"/>
                      </a:endParaRPr>
                    </a:p>
                    <a:p>
                      <a:r>
                        <a:rPr lang="lt-LT" sz="1400" b="1" dirty="0" smtClean="0">
                          <a:solidFill>
                            <a:schemeClr val="tx1"/>
                          </a:solidFill>
                          <a:latin typeface="Segoe UI Light" pitchFamily="34" charset="0"/>
                          <a:hlinkClick r:id="rId6"/>
                        </a:rPr>
                        <a:t>http://www.kurtieji.lt/index.php?mod=projects&amp;type=2&amp;id=91</a:t>
                      </a:r>
                      <a:endParaRPr lang="lt-LT" sz="1400" b="1" dirty="0" smtClean="0">
                        <a:solidFill>
                          <a:schemeClr val="tx1"/>
                        </a:solidFill>
                        <a:latin typeface="Segoe UI Light" pitchFamily="34" charset="0"/>
                        <a:hlinkClick r:id="rId5"/>
                      </a:endParaRPr>
                    </a:p>
                    <a:p>
                      <a:endParaRPr lang="lt-LT" sz="1400" b="1" dirty="0" smtClean="0">
                        <a:solidFill>
                          <a:schemeClr val="tx1"/>
                        </a:solidFill>
                        <a:latin typeface="Segoe UI Light" pitchFamily="34" charset="0"/>
                        <a:hlinkClick r:id="rId5"/>
                      </a:endParaRPr>
                    </a:p>
                  </a:txBody>
                  <a:tcPr marL="91443" marR="91443" marT="45695" marB="45695">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sz="1200" b="0" i="1" kern="1200" dirty="0" smtClean="0">
                        <a:solidFill>
                          <a:schemeClr val="tx1"/>
                        </a:solidFill>
                        <a:latin typeface="+mn-lt"/>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p>
                      <a:endParaRPr lang="lt-LT" sz="1200" b="0" i="1" kern="1200" dirty="0" smtClean="0">
                        <a:solidFill>
                          <a:schemeClr val="tx1"/>
                        </a:solidFill>
                        <a:latin typeface="Segoe UI Light" pitchFamily="34" charset="0"/>
                        <a:ea typeface="+mn-ea"/>
                        <a:cs typeface="+mn-cs"/>
                      </a:endParaRPr>
                    </a:p>
                  </a:txBody>
                  <a:tcPr marL="91443" marR="91443" marT="45695" marB="45695">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bl>
          </a:graphicData>
        </a:graphic>
      </p:graphicFrame>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88084" y="445955"/>
            <a:ext cx="3240000" cy="216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2908261" y="4261550"/>
            <a:ext cx="2880000" cy="216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48897" y="2425955"/>
            <a:ext cx="2879999" cy="21600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4" name="Picture 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4793" y="1736775"/>
            <a:ext cx="2158584" cy="2419955"/>
          </a:xfrm>
          <a:prstGeom prst="rect">
            <a:avLst/>
          </a:prstGeom>
          <a:ln>
            <a:noFill/>
          </a:ln>
          <a:effectLst>
            <a:softEdge rad="112500"/>
          </a:effectLst>
        </p:spPr>
      </p:pic>
      <p:pic>
        <p:nvPicPr>
          <p:cNvPr id="205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95059" y="6196188"/>
            <a:ext cx="1493837"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loud Callout 5"/>
          <p:cNvSpPr/>
          <p:nvPr/>
        </p:nvSpPr>
        <p:spPr>
          <a:xfrm rot="1779724">
            <a:off x="4110047" y="4152874"/>
            <a:ext cx="3240000" cy="1188000"/>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t-LT" sz="2000" b="1" dirty="0" err="1" smtClean="0">
                <a:solidFill>
                  <a:srgbClr val="002060"/>
                </a:solidFill>
                <a:latin typeface="Arial Narrow" pitchFamily="34" charset="0"/>
              </a:rPr>
              <a:t>What</a:t>
            </a:r>
            <a:r>
              <a:rPr lang="lt-LT" sz="2000" b="1" dirty="0" smtClean="0">
                <a:solidFill>
                  <a:srgbClr val="002060"/>
                </a:solidFill>
                <a:latin typeface="Arial Narrow" pitchFamily="34" charset="0"/>
              </a:rPr>
              <a:t> a </a:t>
            </a:r>
            <a:r>
              <a:rPr lang="lt-LT" sz="2000" b="1" dirty="0" err="1" smtClean="0">
                <a:solidFill>
                  <a:srgbClr val="002060"/>
                </a:solidFill>
                <a:latin typeface="Arial Narrow" pitchFamily="34" charset="0"/>
              </a:rPr>
              <a:t>difficult</a:t>
            </a:r>
            <a:r>
              <a:rPr lang="lt-LT" sz="2000" b="1" dirty="0" smtClean="0">
                <a:solidFill>
                  <a:srgbClr val="002060"/>
                </a:solidFill>
                <a:latin typeface="Arial Narrow" pitchFamily="34" charset="0"/>
              </a:rPr>
              <a:t> </a:t>
            </a:r>
            <a:r>
              <a:rPr lang="lt-LT" sz="2000" b="1" dirty="0" err="1" smtClean="0">
                <a:solidFill>
                  <a:srgbClr val="002060"/>
                </a:solidFill>
                <a:latin typeface="Arial Narrow" pitchFamily="34" charset="0"/>
              </a:rPr>
              <a:t>crossword</a:t>
            </a:r>
            <a:r>
              <a:rPr lang="lt-LT" sz="2000" b="1" dirty="0" smtClean="0">
                <a:solidFill>
                  <a:srgbClr val="002060"/>
                </a:solidFill>
                <a:latin typeface="Arial Narrow" pitchFamily="34" charset="0"/>
              </a:rPr>
              <a:t> </a:t>
            </a:r>
            <a:r>
              <a:rPr lang="lt-LT" sz="2000" b="1" dirty="0" err="1" smtClean="0">
                <a:solidFill>
                  <a:srgbClr val="002060"/>
                </a:solidFill>
                <a:latin typeface="Arial Narrow" pitchFamily="34" charset="0"/>
              </a:rPr>
              <a:t>made</a:t>
            </a:r>
            <a:r>
              <a:rPr lang="lt-LT" sz="2000" b="1" dirty="0" smtClean="0">
                <a:solidFill>
                  <a:srgbClr val="002060"/>
                </a:solidFill>
                <a:latin typeface="Arial Narrow" pitchFamily="34" charset="0"/>
              </a:rPr>
              <a:t> </a:t>
            </a:r>
            <a:r>
              <a:rPr lang="lt-LT" sz="2000" b="1" dirty="0" err="1" smtClean="0">
                <a:solidFill>
                  <a:srgbClr val="002060"/>
                </a:solidFill>
                <a:latin typeface="Arial Narrow" pitchFamily="34" charset="0"/>
              </a:rPr>
              <a:t>by</a:t>
            </a:r>
            <a:r>
              <a:rPr lang="lt-LT" sz="2000" b="1" dirty="0" smtClean="0">
                <a:solidFill>
                  <a:srgbClr val="002060"/>
                </a:solidFill>
                <a:latin typeface="Arial Narrow" pitchFamily="34" charset="0"/>
              </a:rPr>
              <a:t>  </a:t>
            </a:r>
            <a:r>
              <a:rPr lang="lt-LT" sz="2000" b="1" dirty="0" err="1" smtClean="0">
                <a:solidFill>
                  <a:srgbClr val="002060"/>
                </a:solidFill>
                <a:latin typeface="Arial Narrow" pitchFamily="34" charset="0"/>
              </a:rPr>
              <a:t>Lithuanians</a:t>
            </a:r>
            <a:r>
              <a:rPr lang="lt-LT" sz="2000" b="1" dirty="0" smtClean="0">
                <a:solidFill>
                  <a:srgbClr val="002060"/>
                </a:solidFill>
                <a:latin typeface="Arial Narrow" pitchFamily="34" charset="0"/>
              </a:rPr>
              <a:t>!</a:t>
            </a:r>
            <a:endParaRPr lang="lt-LT" sz="2000" b="1" dirty="0">
              <a:solidFill>
                <a:srgbClr val="002060"/>
              </a:solidFill>
              <a:latin typeface="Arial Narrow" pitchFamily="34" charset="0"/>
            </a:endParaRPr>
          </a:p>
        </p:txBody>
      </p:sp>
      <p:sp>
        <p:nvSpPr>
          <p:cNvPr id="9" name="Cloud Callout 8"/>
          <p:cNvSpPr/>
          <p:nvPr/>
        </p:nvSpPr>
        <p:spPr>
          <a:xfrm rot="11252788">
            <a:off x="2140553" y="2642527"/>
            <a:ext cx="3348000" cy="756000"/>
          </a:xfrm>
          <a:prstGeom prst="cloudCallout">
            <a:avLst>
              <a:gd name="adj1" fmla="val -23590"/>
              <a:gd name="adj2" fmla="val 85715"/>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lt-LT" sz="2000" b="1" dirty="0">
              <a:solidFill>
                <a:srgbClr val="002060"/>
              </a:solidFill>
            </a:endParaRPr>
          </a:p>
        </p:txBody>
      </p:sp>
      <p:sp>
        <p:nvSpPr>
          <p:cNvPr id="10" name="Oval Callout 9"/>
          <p:cNvSpPr/>
          <p:nvPr/>
        </p:nvSpPr>
        <p:spPr>
          <a:xfrm>
            <a:off x="6531722" y="1714924"/>
            <a:ext cx="1800000" cy="936000"/>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rgbClr val="002060"/>
                </a:solidFill>
                <a:latin typeface="Arial Narrow" pitchFamily="34" charset="0"/>
              </a:rPr>
              <a:t>The capital city of </a:t>
            </a:r>
            <a:r>
              <a:rPr lang="en-US" sz="2000" b="1" dirty="0" smtClean="0">
                <a:solidFill>
                  <a:srgbClr val="002060"/>
                </a:solidFill>
                <a:latin typeface="Arial Narrow" pitchFamily="34" charset="0"/>
              </a:rPr>
              <a:t>Poland</a:t>
            </a:r>
            <a:r>
              <a:rPr lang="lt-LT" sz="2000" b="1" dirty="0" smtClean="0">
                <a:solidFill>
                  <a:srgbClr val="002060"/>
                </a:solidFill>
                <a:latin typeface="Arial Narrow" pitchFamily="34" charset="0"/>
              </a:rPr>
              <a:t>?</a:t>
            </a:r>
            <a:r>
              <a:rPr lang="en-US" sz="2000" b="1" dirty="0" smtClean="0">
                <a:solidFill>
                  <a:srgbClr val="002060"/>
                </a:solidFill>
                <a:latin typeface="Arial Narrow" pitchFamily="34" charset="0"/>
              </a:rPr>
              <a:t> </a:t>
            </a:r>
            <a:endParaRPr lang="lt-LT" sz="2000" b="1" dirty="0">
              <a:solidFill>
                <a:srgbClr val="002060"/>
              </a:solidFill>
              <a:latin typeface="Arial Narrow" pitchFamily="34" charset="0"/>
            </a:endParaRPr>
          </a:p>
        </p:txBody>
      </p:sp>
      <p:sp>
        <p:nvSpPr>
          <p:cNvPr id="11" name="TextBox 10"/>
          <p:cNvSpPr txBox="1"/>
          <p:nvPr/>
        </p:nvSpPr>
        <p:spPr>
          <a:xfrm rot="414461">
            <a:off x="2546107" y="2666584"/>
            <a:ext cx="2570118" cy="707886"/>
          </a:xfrm>
          <a:prstGeom prst="rect">
            <a:avLst/>
          </a:prstGeom>
          <a:noFill/>
        </p:spPr>
        <p:txBody>
          <a:bodyPr wrap="square" rtlCol="0">
            <a:spAutoFit/>
          </a:bodyPr>
          <a:lstStyle/>
          <a:p>
            <a:r>
              <a:rPr lang="lt-LT" sz="2000" b="1" dirty="0" err="1" smtClean="0">
                <a:solidFill>
                  <a:srgbClr val="002060"/>
                </a:solidFill>
                <a:latin typeface="Arial Narrow" pitchFamily="34" charset="0"/>
              </a:rPr>
              <a:t>We</a:t>
            </a:r>
            <a:r>
              <a:rPr lang="lt-LT" sz="2000" b="1" dirty="0" smtClean="0">
                <a:solidFill>
                  <a:srgbClr val="002060"/>
                </a:solidFill>
                <a:latin typeface="Arial Narrow" pitchFamily="34" charset="0"/>
              </a:rPr>
              <a:t> </a:t>
            </a:r>
            <a:r>
              <a:rPr lang="lt-LT" sz="2000" b="1" dirty="0" err="1" smtClean="0">
                <a:solidFill>
                  <a:srgbClr val="002060"/>
                </a:solidFill>
                <a:latin typeface="Arial Narrow" pitchFamily="34" charset="0"/>
              </a:rPr>
              <a:t>found</a:t>
            </a:r>
            <a:r>
              <a:rPr lang="lt-LT" sz="2000" b="1" dirty="0" smtClean="0">
                <a:solidFill>
                  <a:srgbClr val="002060"/>
                </a:solidFill>
                <a:latin typeface="Arial Narrow" pitchFamily="34" charset="0"/>
              </a:rPr>
              <a:t> </a:t>
            </a:r>
            <a:r>
              <a:rPr lang="lt-LT" sz="2000" b="1" dirty="0" err="1" smtClean="0">
                <a:solidFill>
                  <a:srgbClr val="002060"/>
                </a:solidFill>
                <a:latin typeface="Arial Narrow" pitchFamily="34" charset="0"/>
              </a:rPr>
              <a:t>half</a:t>
            </a:r>
            <a:r>
              <a:rPr lang="lt-LT" sz="2000" b="1" dirty="0" smtClean="0">
                <a:solidFill>
                  <a:srgbClr val="002060"/>
                </a:solidFill>
                <a:latin typeface="Arial Narrow" pitchFamily="34" charset="0"/>
              </a:rPr>
              <a:t> a </a:t>
            </a:r>
            <a:r>
              <a:rPr lang="lt-LT" sz="2000" b="1" dirty="0" err="1" smtClean="0">
                <a:solidFill>
                  <a:srgbClr val="002060"/>
                </a:solidFill>
                <a:latin typeface="Arial Narrow" pitchFamily="34" charset="0"/>
              </a:rPr>
              <a:t>moon</a:t>
            </a:r>
            <a:r>
              <a:rPr lang="lt-LT" sz="2000" b="1" dirty="0" smtClean="0">
                <a:solidFill>
                  <a:srgbClr val="002060"/>
                </a:solidFill>
                <a:latin typeface="Arial Narrow" pitchFamily="34" charset="0"/>
              </a:rPr>
              <a:t> </a:t>
            </a:r>
            <a:r>
              <a:rPr lang="lt-LT" sz="2000" b="1" dirty="0" err="1" smtClean="0">
                <a:solidFill>
                  <a:srgbClr val="002060"/>
                </a:solidFill>
                <a:latin typeface="Arial Narrow" pitchFamily="34" charset="0"/>
              </a:rPr>
              <a:t>and</a:t>
            </a:r>
            <a:r>
              <a:rPr lang="lt-LT" sz="2000" b="1" dirty="0" smtClean="0">
                <a:solidFill>
                  <a:srgbClr val="002060"/>
                </a:solidFill>
                <a:latin typeface="Arial Narrow" pitchFamily="34" charset="0"/>
              </a:rPr>
              <a:t> a </a:t>
            </a:r>
            <a:r>
              <a:rPr lang="lt-LT" sz="2000" b="1" dirty="0" err="1" smtClean="0">
                <a:solidFill>
                  <a:srgbClr val="002060"/>
                </a:solidFill>
                <a:latin typeface="Arial Narrow" pitchFamily="34" charset="0"/>
              </a:rPr>
              <a:t>heart</a:t>
            </a:r>
            <a:r>
              <a:rPr lang="lt-LT" sz="2000" b="1" dirty="0" smtClean="0">
                <a:solidFill>
                  <a:srgbClr val="002060"/>
                </a:solidFill>
                <a:latin typeface="Arial Narrow" pitchFamily="34" charset="0"/>
              </a:rPr>
              <a:t> </a:t>
            </a:r>
            <a:r>
              <a:rPr lang="lt-LT" sz="2000" b="1" dirty="0" err="1" smtClean="0">
                <a:solidFill>
                  <a:srgbClr val="002060"/>
                </a:solidFill>
                <a:latin typeface="Arial Narrow" pitchFamily="34" charset="0"/>
              </a:rPr>
              <a:t>in</a:t>
            </a:r>
            <a:r>
              <a:rPr lang="lt-LT" sz="2000" b="1" dirty="0" smtClean="0">
                <a:solidFill>
                  <a:srgbClr val="002060"/>
                </a:solidFill>
                <a:latin typeface="Arial Narrow" pitchFamily="34" charset="0"/>
              </a:rPr>
              <a:t> </a:t>
            </a:r>
            <a:r>
              <a:rPr lang="lt-LT" sz="2000" b="1" dirty="0" err="1" smtClean="0">
                <a:solidFill>
                  <a:srgbClr val="002060"/>
                </a:solidFill>
                <a:latin typeface="Arial Narrow" pitchFamily="34" charset="0"/>
              </a:rPr>
              <a:t>Turkey</a:t>
            </a:r>
            <a:r>
              <a:rPr lang="lt-LT" sz="2000" b="1" dirty="0" smtClean="0">
                <a:solidFill>
                  <a:srgbClr val="002060"/>
                </a:solidFill>
                <a:latin typeface="Arial Narrow" pitchFamily="34" charset="0"/>
              </a:rPr>
              <a:t>!</a:t>
            </a:r>
            <a:endParaRPr lang="lt-LT" sz="2000" b="1" dirty="0">
              <a:solidFill>
                <a:srgbClr val="002060"/>
              </a:solidFill>
              <a:latin typeface="Arial Narrow" pitchFamily="34" charset="0"/>
            </a:endParaRPr>
          </a:p>
        </p:txBody>
      </p:sp>
    </p:spTree>
    <p:extLst>
      <p:ext uri="{BB962C8B-B14F-4D97-AF65-F5344CB8AC3E}">
        <p14:creationId xmlns:p14="http://schemas.microsoft.com/office/powerpoint/2010/main" val="3656367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PT-14.jpg"/>
          <p:cNvPicPr>
            <a:picLocks noChangeAspect="1"/>
          </p:cNvPicPr>
          <p:nvPr/>
        </p:nvPicPr>
        <p:blipFill>
          <a:blip r:embed="rId2"/>
          <a:stretch>
            <a:fillRect/>
          </a:stretch>
        </p:blipFill>
        <p:spPr>
          <a:xfrm>
            <a:off x="0" y="0"/>
            <a:ext cx="9144000" cy="6858000"/>
          </a:xfrm>
          <a:prstGeom prst="rect">
            <a:avLst/>
          </a:prstGeom>
        </p:spPr>
      </p:pic>
      <p:graphicFrame>
        <p:nvGraphicFramePr>
          <p:cNvPr id="4" name="Table 36"/>
          <p:cNvGraphicFramePr>
            <a:graphicFrameLocks noGrp="1"/>
          </p:cNvGraphicFramePr>
          <p:nvPr>
            <p:extLst>
              <p:ext uri="{D42A27DB-BD31-4B8C-83A1-F6EECF244321}">
                <p14:modId xmlns:p14="http://schemas.microsoft.com/office/powerpoint/2010/main" val="73279644"/>
              </p:ext>
            </p:extLst>
          </p:nvPr>
        </p:nvGraphicFramePr>
        <p:xfrm>
          <a:off x="251519" y="146808"/>
          <a:ext cx="8772559" cy="6059120"/>
        </p:xfrm>
        <a:graphic>
          <a:graphicData uri="http://schemas.openxmlformats.org/drawingml/2006/table">
            <a:tbl>
              <a:tblPr firstRow="1" bandRow="1">
                <a:tableStyleId>{5C22544A-7EE6-4342-B048-85BDC9FD1C3A}</a:tableStyleId>
              </a:tblPr>
              <a:tblGrid>
                <a:gridCol w="2233015"/>
                <a:gridCol w="6539544"/>
              </a:tblGrid>
              <a:tr h="60591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smtClean="0">
                          <a:ln>
                            <a:noFill/>
                          </a:ln>
                          <a:solidFill>
                            <a:schemeClr val="tx1"/>
                          </a:solidFill>
                          <a:effectLst/>
                          <a:uLnTx/>
                          <a:uFillTx/>
                          <a:latin typeface="Segoe UI Light" pitchFamily="34" charset="0"/>
                          <a:ea typeface="+mn-ea"/>
                          <a:cs typeface="+mn-cs"/>
                        </a:rPr>
                        <a:t>Evidence of Learning</a:t>
                      </a: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3"/>
                        </a:rPr>
                        <a:t>http://www.kurtieji.lt/index.php?mod=projects&amp;type=2&amp;id=80</a:t>
                      </a: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4"/>
                        </a:rPr>
                        <a:t>http://www.kurtieji.lt/index.php?mod=projects&amp;type=2&amp;id=81</a:t>
                      </a: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5"/>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400" b="1" i="0" u="none" strike="noStrike" kern="1200" cap="none" spc="0" normalizeH="0" baseline="0" noProof="0" dirty="0" smtClean="0">
                        <a:ln>
                          <a:noFill/>
                        </a:ln>
                        <a:solidFill>
                          <a:schemeClr val="tx1"/>
                        </a:solidFill>
                        <a:effectLst/>
                        <a:uLnTx/>
                        <a:uFillTx/>
                        <a:latin typeface="Segoe UI Light" pitchFamily="34" charset="0"/>
                        <a:ea typeface="+mn-ea"/>
                        <a:cs typeface="+mn-cs"/>
                        <a:hlinkClick r:id="rId5"/>
                      </a:endParaRPr>
                    </a:p>
                  </a:txBody>
                  <a:tcPr marL="91443" marR="91443" marT="45695" marB="45695">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lt-LT" sz="1200" b="0" i="0" kern="1200" dirty="0" smtClean="0">
                        <a:solidFill>
                          <a:schemeClr val="tx1"/>
                        </a:solidFill>
                        <a:latin typeface="Segoe UI Light" pitchFamily="34" charset="0"/>
                        <a:ea typeface="+mn-ea"/>
                        <a:cs typeface="Calibri" pitchFamily="34" charset="0"/>
                      </a:endParaRPr>
                    </a:p>
                    <a:p>
                      <a:endParaRPr lang="en-US" sz="1200" b="0" i="0" kern="1200" dirty="0">
                        <a:solidFill>
                          <a:schemeClr val="tx1"/>
                        </a:solidFill>
                        <a:latin typeface="Segoe UI Light" pitchFamily="34" charset="0"/>
                        <a:ea typeface="+mn-ea"/>
                        <a:cs typeface="Calibri" pitchFamily="34" charset="0"/>
                      </a:endParaRPr>
                    </a:p>
                  </a:txBody>
                  <a:tcPr marL="91443" marR="91443" marT="45695" marB="45695">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bl>
          </a:graphicData>
        </a:graphic>
      </p:graphicFrame>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2740" y="305928"/>
            <a:ext cx="3600000" cy="2328733"/>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8824" y="305928"/>
            <a:ext cx="2270597" cy="2328733"/>
          </a:xfrm>
          <a:prstGeom prst="ellipse">
            <a:avLst/>
          </a:prstGeom>
          <a:ln>
            <a:noFill/>
          </a:ln>
          <a:effectLst>
            <a:softEdge rad="112500"/>
          </a:effectLst>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72740" y="3230049"/>
            <a:ext cx="2340000" cy="269162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43303" y="3125118"/>
            <a:ext cx="3240000" cy="238422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Wave 6"/>
          <p:cNvSpPr/>
          <p:nvPr/>
        </p:nvSpPr>
        <p:spPr>
          <a:xfrm>
            <a:off x="445569" y="2934021"/>
            <a:ext cx="1908000" cy="792000"/>
          </a:xfrm>
          <a:prstGeom prst="wav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t-LT" b="1" dirty="0" err="1" smtClean="0">
                <a:solidFill>
                  <a:srgbClr val="002060"/>
                </a:solidFill>
                <a:latin typeface="Arial Narrow" pitchFamily="34" charset="0"/>
              </a:rPr>
              <a:t>The</a:t>
            </a:r>
            <a:r>
              <a:rPr lang="lt-LT" b="1" dirty="0" smtClean="0">
                <a:solidFill>
                  <a:srgbClr val="002060"/>
                </a:solidFill>
                <a:latin typeface="Arial Narrow" pitchFamily="34" charset="0"/>
              </a:rPr>
              <a:t> </a:t>
            </a:r>
            <a:r>
              <a:rPr lang="lt-LT" b="1" dirty="0" err="1" smtClean="0">
                <a:solidFill>
                  <a:srgbClr val="002060"/>
                </a:solidFill>
                <a:latin typeface="Arial Narrow" pitchFamily="34" charset="0"/>
              </a:rPr>
              <a:t>letters</a:t>
            </a:r>
            <a:r>
              <a:rPr lang="lt-LT" b="1" dirty="0" smtClean="0">
                <a:solidFill>
                  <a:srgbClr val="002060"/>
                </a:solidFill>
                <a:latin typeface="Arial Narrow" pitchFamily="34" charset="0"/>
              </a:rPr>
              <a:t> </a:t>
            </a:r>
            <a:r>
              <a:rPr lang="lt-LT" b="1" dirty="0" err="1" smtClean="0">
                <a:solidFill>
                  <a:srgbClr val="002060"/>
                </a:solidFill>
                <a:latin typeface="Arial Narrow" pitchFamily="34" charset="0"/>
              </a:rPr>
              <a:t>from</a:t>
            </a:r>
            <a:r>
              <a:rPr lang="lt-LT" b="1" dirty="0" smtClean="0">
                <a:solidFill>
                  <a:srgbClr val="002060"/>
                </a:solidFill>
                <a:latin typeface="Arial Narrow" pitchFamily="34" charset="0"/>
              </a:rPr>
              <a:t> </a:t>
            </a:r>
            <a:r>
              <a:rPr lang="lt-LT" b="1" dirty="0" err="1" smtClean="0">
                <a:solidFill>
                  <a:srgbClr val="002060"/>
                </a:solidFill>
                <a:latin typeface="Arial Narrow" pitchFamily="34" charset="0"/>
              </a:rPr>
              <a:t>the</a:t>
            </a:r>
            <a:r>
              <a:rPr lang="lt-LT" b="1" dirty="0" smtClean="0">
                <a:solidFill>
                  <a:srgbClr val="002060"/>
                </a:solidFill>
                <a:latin typeface="Arial Narrow" pitchFamily="34" charset="0"/>
              </a:rPr>
              <a:t> </a:t>
            </a:r>
            <a:r>
              <a:rPr lang="lt-LT" b="1" dirty="0" err="1" smtClean="0">
                <a:solidFill>
                  <a:srgbClr val="002060"/>
                </a:solidFill>
                <a:latin typeface="Arial Narrow" pitchFamily="34" charset="0"/>
              </a:rPr>
              <a:t>Estonian</a:t>
            </a:r>
            <a:r>
              <a:rPr lang="lt-LT" b="1" dirty="0" smtClean="0">
                <a:solidFill>
                  <a:srgbClr val="002060"/>
                </a:solidFill>
                <a:latin typeface="Arial Narrow" pitchFamily="34" charset="0"/>
              </a:rPr>
              <a:t> </a:t>
            </a:r>
            <a:r>
              <a:rPr lang="lt-LT" b="1" dirty="0" err="1" smtClean="0">
                <a:solidFill>
                  <a:srgbClr val="002060"/>
                </a:solidFill>
                <a:latin typeface="Arial Narrow" pitchFamily="34" charset="0"/>
              </a:rPr>
              <a:t>forest</a:t>
            </a:r>
            <a:endParaRPr lang="lt-LT" b="1" dirty="0">
              <a:solidFill>
                <a:srgbClr val="002060"/>
              </a:solidFill>
              <a:latin typeface="Arial Narrow" pitchFamily="34" charset="0"/>
            </a:endParaRPr>
          </a:p>
        </p:txBody>
      </p:sp>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4191" y="3639828"/>
            <a:ext cx="2130756" cy="1617856"/>
          </a:xfrm>
          <a:prstGeom prst="rect">
            <a:avLst/>
          </a:prstGeom>
          <a:ln>
            <a:noFill/>
          </a:ln>
          <a:effectLst>
            <a:softEdge rad="112500"/>
          </a:effectLst>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406193" y="1290275"/>
            <a:ext cx="1947376" cy="1800000"/>
          </a:xfrm>
          <a:prstGeom prst="rect">
            <a:avLst/>
          </a:prstGeom>
          <a:ln>
            <a:noFill/>
          </a:ln>
          <a:effectLst>
            <a:softEdge rad="112500"/>
          </a:effectLst>
        </p:spPr>
      </p:pic>
    </p:spTree>
    <p:extLst>
      <p:ext uri="{BB962C8B-B14F-4D97-AF65-F5344CB8AC3E}">
        <p14:creationId xmlns:p14="http://schemas.microsoft.com/office/powerpoint/2010/main" val="2962762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PT-14.jpg"/>
          <p:cNvPicPr>
            <a:picLocks noChangeAspect="1"/>
          </p:cNvPicPr>
          <p:nvPr/>
        </p:nvPicPr>
        <p:blipFill>
          <a:blip r:embed="rId2"/>
          <a:stretch>
            <a:fillRect/>
          </a:stretch>
        </p:blipFill>
        <p:spPr>
          <a:xfrm>
            <a:off x="0" y="0"/>
            <a:ext cx="9144000" cy="6858000"/>
          </a:xfrm>
          <a:prstGeom prst="rect">
            <a:avLst/>
          </a:prstGeom>
        </p:spPr>
      </p:pic>
      <p:graphicFrame>
        <p:nvGraphicFramePr>
          <p:cNvPr id="4" name="Table 36"/>
          <p:cNvGraphicFramePr>
            <a:graphicFrameLocks noGrp="1"/>
          </p:cNvGraphicFramePr>
          <p:nvPr>
            <p:extLst>
              <p:ext uri="{D42A27DB-BD31-4B8C-83A1-F6EECF244321}">
                <p14:modId xmlns:p14="http://schemas.microsoft.com/office/powerpoint/2010/main" val="3291192258"/>
              </p:ext>
            </p:extLst>
          </p:nvPr>
        </p:nvGraphicFramePr>
        <p:xfrm>
          <a:off x="104932" y="146807"/>
          <a:ext cx="8904158" cy="6248350"/>
        </p:xfrm>
        <a:graphic>
          <a:graphicData uri="http://schemas.openxmlformats.org/drawingml/2006/table">
            <a:tbl>
              <a:tblPr firstRow="1" bandRow="1">
                <a:tableStyleId>{5C22544A-7EE6-4342-B048-85BDC9FD1C3A}</a:tableStyleId>
              </a:tblPr>
              <a:tblGrid>
                <a:gridCol w="2338465"/>
                <a:gridCol w="6565693"/>
              </a:tblGrid>
              <a:tr h="61040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smtClean="0">
                          <a:ln>
                            <a:noFill/>
                          </a:ln>
                          <a:solidFill>
                            <a:schemeClr val="tx1"/>
                          </a:solidFill>
                          <a:effectLst/>
                          <a:uLnTx/>
                          <a:uFillTx/>
                          <a:latin typeface="Segoe UI Light" pitchFamily="34" charset="0"/>
                          <a:ea typeface="+mn-ea"/>
                          <a:cs typeface="+mn-cs"/>
                        </a:rPr>
                        <a:t>Knowledge Building &amp; Critical Thinking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r>
                        <a:rPr lang="da-DK" sz="1200" b="1" dirty="0" smtClean="0">
                          <a:solidFill>
                            <a:schemeClr val="tx1"/>
                          </a:solidFill>
                          <a:latin typeface="Segoe UI Light" pitchFamily="34" charset="0"/>
                          <a:hlinkClick r:id="rId3"/>
                        </a:rPr>
                        <a:t>http://www.kurtieji.lt/index.php?mod=projects&amp;type=2&amp;id=93</a:t>
                      </a:r>
                      <a:endParaRPr lang="lt-LT" sz="1200" b="1" dirty="0" smtClean="0">
                        <a:solidFill>
                          <a:schemeClr val="tx1"/>
                        </a:solidFill>
                        <a:latin typeface="Segoe UI Light" pitchFamily="34" charset="0"/>
                      </a:endParaRPr>
                    </a:p>
                    <a:p>
                      <a:endParaRPr lang="da-DK" sz="1200" b="1" dirty="0" smtClean="0">
                        <a:solidFill>
                          <a:schemeClr val="tx1"/>
                        </a:solidFill>
                        <a:latin typeface="Segoe UI Light" pitchFamily="34" charset="0"/>
                      </a:endParaRPr>
                    </a:p>
                    <a:p>
                      <a:r>
                        <a:rPr lang="da-DK" sz="1200" b="1" dirty="0" smtClean="0">
                          <a:solidFill>
                            <a:schemeClr val="tx1"/>
                          </a:solidFill>
                          <a:latin typeface="Segoe UI Light" pitchFamily="34" charset="0"/>
                          <a:hlinkClick r:id="rId4"/>
                        </a:rPr>
                        <a:t>http://www.kurtieji.lt/index.php?mod=projects&amp;type=2&amp;id=94</a:t>
                      </a:r>
                      <a:endParaRPr lang="lt-LT" sz="1200" b="1" dirty="0" smtClean="0">
                        <a:solidFill>
                          <a:schemeClr val="tx1"/>
                        </a:solidFill>
                        <a:latin typeface="Segoe UI Light" pitchFamily="34" charset="0"/>
                      </a:endParaRPr>
                    </a:p>
                    <a:p>
                      <a:endParaRPr lang="da-DK" sz="1200" b="1" dirty="0" smtClean="0">
                        <a:solidFill>
                          <a:schemeClr val="tx1"/>
                        </a:solidFill>
                        <a:latin typeface="Segoe UI Light" pitchFamily="34" charset="0"/>
                      </a:endParaRPr>
                    </a:p>
                    <a:p>
                      <a:r>
                        <a:rPr lang="da-DK" sz="1400" b="1" dirty="0" smtClean="0">
                          <a:solidFill>
                            <a:schemeClr val="tx1"/>
                          </a:solidFill>
                          <a:latin typeface="Segoe UI Light" pitchFamily="34" charset="0"/>
                        </a:rPr>
                        <a:t>Extended Learning Beyond the Classroom</a:t>
                      </a:r>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endParaRPr lang="lt-LT" sz="1400" b="1" dirty="0" smtClean="0">
                        <a:solidFill>
                          <a:schemeClr val="tx1"/>
                        </a:solidFill>
                        <a:latin typeface="Segoe UI Light" pitchFamily="34" charset="0"/>
                      </a:endParaRPr>
                    </a:p>
                    <a:p>
                      <a:r>
                        <a:rPr lang="da-DK" sz="1200" b="1" dirty="0" smtClean="0">
                          <a:solidFill>
                            <a:schemeClr val="tx1"/>
                          </a:solidFill>
                          <a:latin typeface="Segoe UI Light" pitchFamily="34" charset="0"/>
                          <a:hlinkClick r:id="rId5"/>
                        </a:rPr>
                        <a:t>http://www.kurtieji.lt/index.php?mod=projects&amp;type=2&amp;id=92</a:t>
                      </a:r>
                      <a:endParaRPr lang="lt-LT" sz="1200" b="1" dirty="0" smtClean="0">
                        <a:solidFill>
                          <a:schemeClr val="tx1"/>
                        </a:solidFill>
                        <a:latin typeface="Segoe UI Light" pitchFamily="34" charset="0"/>
                      </a:endParaRPr>
                    </a:p>
                    <a:p>
                      <a:endParaRPr lang="lt-LT" sz="1200" b="1" dirty="0" smtClean="0">
                        <a:solidFill>
                          <a:schemeClr val="tx1"/>
                        </a:solidFill>
                        <a:latin typeface="Segoe UI Light" pitchFamily="34" charset="0"/>
                      </a:endParaRPr>
                    </a:p>
                    <a:p>
                      <a:r>
                        <a:rPr lang="da-DK" sz="1200" b="1" dirty="0" smtClean="0">
                          <a:solidFill>
                            <a:schemeClr val="tx1"/>
                          </a:solidFill>
                          <a:latin typeface="Segoe UI Light" pitchFamily="34" charset="0"/>
                          <a:hlinkClick r:id="rId6"/>
                        </a:rPr>
                        <a:t>http://www.kurtieji.lt/index.php?mod=projects&amp;type=2&amp;id=78</a:t>
                      </a:r>
                      <a:endParaRPr lang="lt-LT" sz="1200" b="1" dirty="0" smtClean="0">
                        <a:solidFill>
                          <a:schemeClr val="tx1"/>
                        </a:solidFill>
                        <a:latin typeface="Segoe UI Light" pitchFamily="34" charset="0"/>
                      </a:endParaRPr>
                    </a:p>
                    <a:p>
                      <a:endParaRPr lang="lt-LT" sz="1200" b="1" dirty="0" smtClean="0">
                        <a:solidFill>
                          <a:schemeClr val="tx1"/>
                        </a:solidFill>
                        <a:latin typeface="Segoe UI Light" pitchFamily="34" charset="0"/>
                      </a:endParaRPr>
                    </a:p>
                    <a:p>
                      <a:r>
                        <a:rPr lang="da-DK" sz="1200" b="1" dirty="0" smtClean="0">
                          <a:solidFill>
                            <a:schemeClr val="tx1"/>
                          </a:solidFill>
                          <a:latin typeface="Segoe UI Light" pitchFamily="34" charset="0"/>
                          <a:hlinkClick r:id="rId7"/>
                        </a:rPr>
                        <a:t>http://www.kurtieji.lt/index.php?mod=projects&amp;type=2&amp;id=88</a:t>
                      </a:r>
                      <a:endParaRPr lang="lt-LT" sz="1200" b="1" dirty="0" smtClean="0">
                        <a:solidFill>
                          <a:schemeClr val="tx1"/>
                        </a:solidFill>
                        <a:latin typeface="Segoe UI Light" pitchFamily="34" charset="0"/>
                      </a:endParaRPr>
                    </a:p>
                    <a:p>
                      <a:endParaRPr lang="lt-LT" sz="1200" b="1" dirty="0" smtClean="0">
                        <a:solidFill>
                          <a:schemeClr val="tx1"/>
                        </a:solidFill>
                        <a:latin typeface="Segoe UI Light" pitchFamily="34" charset="0"/>
                      </a:endParaRPr>
                    </a:p>
                    <a:p>
                      <a:r>
                        <a:rPr lang="da-DK" sz="1200" b="1" dirty="0" smtClean="0">
                          <a:solidFill>
                            <a:schemeClr val="tx1"/>
                          </a:solidFill>
                          <a:latin typeface="Segoe UI Light" pitchFamily="34" charset="0"/>
                          <a:hlinkClick r:id="rId8"/>
                        </a:rPr>
                        <a:t>http://www.kurtieji.lt/index.php?mod=projects&amp;type=2&amp;id=87</a:t>
                      </a:r>
                      <a:r>
                        <a:rPr lang="en-US" sz="1200" b="0" i="1" dirty="0" smtClean="0">
                          <a:solidFill>
                            <a:schemeClr val="tx1"/>
                          </a:solidFill>
                          <a:latin typeface="Segoe UI Light" pitchFamily="34" charset="0"/>
                        </a:rPr>
                        <a:t> </a:t>
                      </a:r>
                      <a:endParaRPr lang="da-DK" sz="1200" b="0" i="1" dirty="0" smtClean="0">
                        <a:solidFill>
                          <a:schemeClr val="tx1"/>
                        </a:solidFill>
                        <a:latin typeface="Segoe UI Light" pitchFamily="34" charset="0"/>
                      </a:endParaRPr>
                    </a:p>
                  </a:txBody>
                  <a:tcPr marL="91443" marR="91443" marT="45695" marB="45695">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r>
                        <a:rPr lang="lt-LT" sz="1100" kern="1200" dirty="0" smtClean="0">
                          <a:solidFill>
                            <a:schemeClr val="tx1"/>
                          </a:solidFill>
                          <a:latin typeface="Segoe UI Light" pitchFamily="34" charset="0"/>
                          <a:ea typeface="+mn-ea"/>
                          <a:cs typeface="Calibri" pitchFamily="34" charset="0"/>
                        </a:rPr>
                        <a:t>                                                               </a:t>
                      </a: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100" kern="1200" dirty="0" smtClean="0">
                        <a:solidFill>
                          <a:schemeClr val="tx1"/>
                        </a:solidFill>
                        <a:latin typeface="Segoe UI Light" pitchFamily="34" charset="0"/>
                        <a:ea typeface="+mn-ea"/>
                        <a:cs typeface="Calibri" pitchFamily="34" charset="0"/>
                      </a:endParaRPr>
                    </a:p>
                    <a:p>
                      <a:endParaRPr lang="lt-LT" sz="1800" kern="1200" dirty="0" smtClean="0">
                        <a:solidFill>
                          <a:schemeClr val="tx1"/>
                        </a:solidFill>
                        <a:latin typeface="Segoe UI Light" pitchFamily="34" charset="0"/>
                        <a:ea typeface="+mn-ea"/>
                        <a:cs typeface="Calibri" pitchFamily="34" charset="0"/>
                      </a:endParaRPr>
                    </a:p>
                    <a:p>
                      <a:endParaRPr lang="lt-LT" sz="1600" kern="1200" dirty="0" smtClean="0">
                        <a:solidFill>
                          <a:schemeClr val="tx1"/>
                        </a:solidFill>
                        <a:latin typeface="Segoe UI Light" pitchFamily="34" charset="0"/>
                        <a:ea typeface="+mn-ea"/>
                        <a:cs typeface="Calibri" pitchFamily="34" charset="0"/>
                      </a:endParaRPr>
                    </a:p>
                    <a:p>
                      <a:endParaRPr lang="lt-LT" sz="1600" kern="1200" dirty="0" smtClean="0">
                        <a:solidFill>
                          <a:schemeClr val="tx1"/>
                        </a:solidFill>
                        <a:latin typeface="Segoe UI Light" pitchFamily="34" charset="0"/>
                        <a:ea typeface="+mn-ea"/>
                        <a:cs typeface="Calibri" pitchFamily="34" charset="0"/>
                      </a:endParaRPr>
                    </a:p>
                    <a:p>
                      <a:endParaRPr lang="lt-LT" sz="1600" kern="1200" dirty="0" smtClean="0">
                        <a:solidFill>
                          <a:schemeClr val="tx1"/>
                        </a:solidFill>
                        <a:latin typeface="Segoe UI Light" pitchFamily="34" charset="0"/>
                        <a:ea typeface="+mn-ea"/>
                        <a:cs typeface="Calibri" pitchFamily="34" charset="0"/>
                      </a:endParaRPr>
                    </a:p>
                    <a:p>
                      <a:endParaRPr lang="lt-LT" sz="1600" kern="1200" dirty="0" smtClean="0">
                        <a:solidFill>
                          <a:schemeClr val="tx1"/>
                        </a:solidFill>
                        <a:latin typeface="Segoe UI Light" pitchFamily="34" charset="0"/>
                        <a:ea typeface="+mn-ea"/>
                        <a:cs typeface="Calibri" pitchFamily="34" charset="0"/>
                      </a:endParaRPr>
                    </a:p>
                    <a:p>
                      <a:r>
                        <a:rPr lang="en-US" sz="1600" kern="1200" dirty="0" smtClean="0">
                          <a:solidFill>
                            <a:schemeClr val="tx1"/>
                          </a:solidFill>
                          <a:latin typeface="Segoe UI Light" pitchFamily="34" charset="0"/>
                          <a:ea typeface="+mn-ea"/>
                          <a:cs typeface="Calibri" pitchFamily="34" charset="0"/>
                        </a:rPr>
                        <a:t>The Project Letters from Nature is not only environmental, educational and multicultural but also social project inviting parents to spend more time with their children. This Project is a great example of how real life problem and concern - to preserve the nature - could be escalated and with little steps solved when integrated in different subjects and after-classes activities, how it can involve the whole school community and parents and extend the learning beyond the classroom.</a:t>
                      </a:r>
                    </a:p>
                    <a:p>
                      <a:endParaRPr lang="en-US" sz="1600" kern="1200" dirty="0" smtClean="0">
                        <a:solidFill>
                          <a:schemeClr val="tx1"/>
                        </a:solidFill>
                        <a:latin typeface="Segoe UI Light" pitchFamily="34" charset="0"/>
                        <a:ea typeface="+mn-ea"/>
                        <a:cs typeface="Calibri" pitchFamily="34" charset="0"/>
                      </a:endParaRPr>
                    </a:p>
                    <a:p>
                      <a:endParaRPr lang="en-US" sz="1800" kern="1200" dirty="0" smtClean="0">
                        <a:solidFill>
                          <a:schemeClr val="tx1"/>
                        </a:solidFill>
                        <a:latin typeface="Segoe UI Light" pitchFamily="34" charset="0"/>
                        <a:ea typeface="+mn-ea"/>
                        <a:cs typeface="Calibri" pitchFamily="34" charset="0"/>
                      </a:endParaRPr>
                    </a:p>
                  </a:txBody>
                  <a:tcPr marL="91443" marR="91443" marT="45695" marB="45695">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bl>
          </a:graphicData>
        </a:graphic>
      </p:graphicFrame>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8258" y="2880633"/>
            <a:ext cx="1080000" cy="1080000"/>
          </a:xfrm>
          <a:prstGeom prst="rect">
            <a:avLst/>
          </a:prstGeom>
          <a:ln>
            <a:noFill/>
          </a:ln>
          <a:effectLst>
            <a:softEdge rad="112500"/>
          </a:effectLst>
        </p:spPr>
      </p:pic>
      <p:pic>
        <p:nvPicPr>
          <p:cNvPr id="3074"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72026" y="6202675"/>
            <a:ext cx="1493837"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63317" y="359762"/>
            <a:ext cx="4338643" cy="3600871"/>
          </a:xfrm>
          <a:prstGeom prst="rect">
            <a:avLst/>
          </a:prstGeom>
        </p:spPr>
      </p:pic>
      <p:sp>
        <p:nvSpPr>
          <p:cNvPr id="10" name="Cloud Callout 9"/>
          <p:cNvSpPr/>
          <p:nvPr/>
        </p:nvSpPr>
        <p:spPr>
          <a:xfrm rot="2133836">
            <a:off x="5516879" y="457486"/>
            <a:ext cx="3960000" cy="1800000"/>
          </a:xfrm>
          <a:prstGeom prst="cloud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000" b="1" dirty="0" smtClean="0">
                <a:solidFill>
                  <a:srgbClr val="002060"/>
                </a:solidFill>
              </a:rPr>
              <a:t>The mayor </a:t>
            </a:r>
            <a:r>
              <a:rPr lang="lt-LT" sz="2000" b="1" dirty="0" err="1" smtClean="0">
                <a:solidFill>
                  <a:srgbClr val="002060"/>
                </a:solidFill>
              </a:rPr>
              <a:t>of</a:t>
            </a:r>
            <a:r>
              <a:rPr lang="lt-LT" sz="2000" b="1" dirty="0" smtClean="0">
                <a:solidFill>
                  <a:srgbClr val="002060"/>
                </a:solidFill>
              </a:rPr>
              <a:t> </a:t>
            </a:r>
            <a:r>
              <a:rPr lang="lt-LT" sz="2000" b="1" dirty="0" err="1" smtClean="0">
                <a:solidFill>
                  <a:srgbClr val="002060"/>
                </a:solidFill>
              </a:rPr>
              <a:t>Klaipeda</a:t>
            </a:r>
            <a:r>
              <a:rPr lang="lt-LT" sz="2000" b="1" dirty="0" smtClean="0">
                <a:solidFill>
                  <a:srgbClr val="002060"/>
                </a:solidFill>
              </a:rPr>
              <a:t> </a:t>
            </a:r>
            <a:r>
              <a:rPr lang="en-US" sz="2000" b="1" dirty="0" smtClean="0">
                <a:solidFill>
                  <a:srgbClr val="002060"/>
                </a:solidFill>
              </a:rPr>
              <a:t>acknowledged </a:t>
            </a:r>
            <a:r>
              <a:rPr lang="en-US" sz="2000" b="1" dirty="0">
                <a:solidFill>
                  <a:srgbClr val="002060"/>
                </a:solidFill>
              </a:rPr>
              <a:t>the fact that he is unable to spot letters in </a:t>
            </a:r>
            <a:r>
              <a:rPr lang="en-US" sz="2000" b="1" dirty="0" smtClean="0">
                <a:solidFill>
                  <a:srgbClr val="002060"/>
                </a:solidFill>
              </a:rPr>
              <a:t>nature</a:t>
            </a:r>
            <a:r>
              <a:rPr lang="lt-LT" sz="2000" b="1" dirty="0" smtClean="0">
                <a:solidFill>
                  <a:srgbClr val="002060"/>
                </a:solidFill>
              </a:rPr>
              <a:t>.</a:t>
            </a:r>
            <a:endParaRPr lang="lt-LT" sz="2000" b="1" dirty="0">
              <a:solidFill>
                <a:srgbClr val="002060"/>
              </a:solidFill>
            </a:endParaRPr>
          </a:p>
        </p:txBody>
      </p:sp>
    </p:spTree>
    <p:extLst>
      <p:ext uri="{BB962C8B-B14F-4D97-AF65-F5344CB8AC3E}">
        <p14:creationId xmlns:p14="http://schemas.microsoft.com/office/powerpoint/2010/main" val="2962762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PT-14.jpg"/>
          <p:cNvPicPr>
            <a:picLocks noChangeAspect="1"/>
          </p:cNvPicPr>
          <p:nvPr/>
        </p:nvPicPr>
        <p:blipFill>
          <a:blip r:embed="rId2"/>
          <a:stretch>
            <a:fillRect/>
          </a:stretch>
        </p:blipFill>
        <p:spPr>
          <a:xfrm>
            <a:off x="0" y="0"/>
            <a:ext cx="9144000" cy="6858000"/>
          </a:xfrm>
          <a:prstGeom prst="rect">
            <a:avLst/>
          </a:prstGeom>
        </p:spPr>
      </p:pic>
      <p:graphicFrame>
        <p:nvGraphicFramePr>
          <p:cNvPr id="3" name="Table 36"/>
          <p:cNvGraphicFramePr>
            <a:graphicFrameLocks noGrp="1"/>
          </p:cNvGraphicFramePr>
          <p:nvPr>
            <p:extLst>
              <p:ext uri="{D42A27DB-BD31-4B8C-83A1-F6EECF244321}">
                <p14:modId xmlns:p14="http://schemas.microsoft.com/office/powerpoint/2010/main" val="2339390621"/>
              </p:ext>
            </p:extLst>
          </p:nvPr>
        </p:nvGraphicFramePr>
        <p:xfrm>
          <a:off x="179882" y="104931"/>
          <a:ext cx="8752633" cy="6610662"/>
        </p:xfrm>
        <a:graphic>
          <a:graphicData uri="http://schemas.openxmlformats.org/drawingml/2006/table">
            <a:tbl>
              <a:tblPr firstRow="1" bandRow="1">
                <a:tableStyleId>{5C22544A-7EE6-4342-B048-85BDC9FD1C3A}</a:tableStyleId>
              </a:tblPr>
              <a:tblGrid>
                <a:gridCol w="2227944"/>
                <a:gridCol w="6524689"/>
              </a:tblGrid>
              <a:tr h="66106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1" u="none" strike="noStrike" kern="1200" cap="none" spc="0" normalizeH="0" baseline="0" noProof="0" dirty="0" smtClean="0">
                        <a:ln>
                          <a:noFill/>
                        </a:ln>
                        <a:solidFill>
                          <a:schemeClr val="tx1"/>
                        </a:solidFill>
                        <a:effectLst/>
                        <a:uLnTx/>
                        <a:uFillTx/>
                        <a:latin typeface="Segoe UI Light" pitchFamily="34" charset="0"/>
                        <a:ea typeface="+mn-ea"/>
                        <a:cs typeface="+mn-cs"/>
                      </a:endParaRPr>
                    </a:p>
                    <a:p>
                      <a:r>
                        <a:rPr lang="da-DK" sz="1400" b="1" dirty="0" smtClean="0">
                          <a:solidFill>
                            <a:schemeClr val="tx1"/>
                          </a:solidFill>
                          <a:latin typeface="Segoe UI Light" pitchFamily="34" charset="0"/>
                        </a:rPr>
                        <a:t>Collaboration</a:t>
                      </a:r>
                      <a:endParaRPr lang="lt-LT" sz="1400" b="1" dirty="0" smtClean="0">
                        <a:solidFill>
                          <a:schemeClr val="tx1"/>
                        </a:solidFill>
                        <a:latin typeface="Segoe UI Light" pitchFamily="34" charset="0"/>
                      </a:endParaRPr>
                    </a:p>
                    <a:p>
                      <a:endParaRPr lang="lt-LT" sz="1400" b="1" i="1" baseline="0" dirty="0" smtClean="0">
                        <a:solidFill>
                          <a:schemeClr val="tx1"/>
                        </a:solidFill>
                        <a:latin typeface="Segoe UI Light" pitchFamily="34" charset="0"/>
                      </a:endParaRPr>
                    </a:p>
                    <a:p>
                      <a:r>
                        <a:rPr lang="da-DK" sz="1400" b="1" i="1" baseline="0" dirty="0" smtClean="0">
                          <a:solidFill>
                            <a:schemeClr val="tx1"/>
                          </a:solidFill>
                          <a:latin typeface="Segoe UI Light" pitchFamily="34" charset="0"/>
                          <a:hlinkClick r:id="rId3"/>
                        </a:rPr>
                        <a:t>http://twinblog.etwinning.net/33809/</a:t>
                      </a:r>
                      <a:endParaRPr lang="lt-LT" sz="1400" b="1" i="1" baseline="0" dirty="0" smtClean="0">
                        <a:solidFill>
                          <a:schemeClr val="tx1"/>
                        </a:solidFill>
                        <a:latin typeface="Segoe UI Light" pitchFamily="34" charset="0"/>
                      </a:endParaRPr>
                    </a:p>
                    <a:p>
                      <a:endParaRPr lang="lt-LT" sz="1400" b="1" i="1" baseline="0" dirty="0" smtClean="0">
                        <a:solidFill>
                          <a:schemeClr val="tx1"/>
                        </a:solidFill>
                        <a:latin typeface="Segoe UI Light" pitchFamily="34" charset="0"/>
                      </a:endParaRPr>
                    </a:p>
                    <a:p>
                      <a:endParaRPr lang="lt-LT" sz="1400" b="1" i="1" baseline="0" dirty="0" smtClean="0">
                        <a:solidFill>
                          <a:schemeClr val="tx1"/>
                        </a:solidFill>
                        <a:latin typeface="Segoe UI Light" pitchFamily="34" charset="0"/>
                      </a:endParaRPr>
                    </a:p>
                    <a:p>
                      <a:endParaRPr lang="lt-LT" sz="1400" b="1" i="1" baseline="0" dirty="0" smtClean="0">
                        <a:solidFill>
                          <a:schemeClr val="tx1"/>
                        </a:solidFill>
                        <a:latin typeface="Segoe UI Light" pitchFamily="34" charset="0"/>
                      </a:endParaRPr>
                    </a:p>
                    <a:p>
                      <a:endParaRPr lang="lt-LT" sz="1400" b="1" i="1" baseline="0" dirty="0" smtClean="0">
                        <a:solidFill>
                          <a:schemeClr val="tx1"/>
                        </a:solidFill>
                        <a:latin typeface="Segoe UI Light" pitchFamily="34" charset="0"/>
                      </a:endParaRPr>
                    </a:p>
                    <a:p>
                      <a:endParaRPr lang="lt-LT" sz="1400" b="1" i="1" baseline="0" dirty="0" smtClean="0">
                        <a:solidFill>
                          <a:schemeClr val="tx1"/>
                        </a:solidFill>
                        <a:latin typeface="Segoe UI Light" pitchFamily="34" charset="0"/>
                      </a:endParaRPr>
                    </a:p>
                    <a:p>
                      <a:endParaRPr lang="lt-LT" sz="1400" b="1" i="1" baseline="0" dirty="0" smtClean="0">
                        <a:solidFill>
                          <a:schemeClr val="tx1"/>
                        </a:solidFill>
                        <a:latin typeface="Segoe UI Light" pitchFamily="34" charset="0"/>
                      </a:endParaRPr>
                    </a:p>
                    <a:p>
                      <a:r>
                        <a:rPr lang="da-DK" sz="1400" b="1" i="1" baseline="0" dirty="0" smtClean="0">
                          <a:solidFill>
                            <a:schemeClr val="tx1"/>
                          </a:solidFill>
                          <a:latin typeface="Segoe UI Light" pitchFamily="34" charset="0"/>
                          <a:hlinkClick r:id="rId4"/>
                        </a:rPr>
                        <a:t>http://www.kurtieji.lt/index.php?mod=projects&amp;type=2&amp;id=84</a:t>
                      </a:r>
                      <a:endParaRPr lang="lt-LT" sz="1400" b="1" i="1" baseline="0" dirty="0" smtClean="0">
                        <a:solidFill>
                          <a:schemeClr val="tx1"/>
                        </a:solidFill>
                        <a:latin typeface="Segoe UI Light" pitchFamily="34" charset="0"/>
                      </a:endParaRPr>
                    </a:p>
                    <a:p>
                      <a:endParaRPr lang="lt-LT" sz="1400" b="1" i="1" baseline="0" dirty="0" smtClean="0">
                        <a:solidFill>
                          <a:schemeClr val="tx1"/>
                        </a:solidFill>
                        <a:latin typeface="Segoe UI Light" pitchFamily="34" charset="0"/>
                      </a:endParaRPr>
                    </a:p>
                    <a:p>
                      <a:r>
                        <a:rPr lang="lt-LT" sz="1400" b="1" i="1" baseline="0" dirty="0" smtClean="0">
                          <a:solidFill>
                            <a:schemeClr val="tx1"/>
                          </a:solidFill>
                          <a:latin typeface="Segoe UI Light" pitchFamily="34" charset="0"/>
                          <a:hlinkClick r:id="rId5"/>
                        </a:rPr>
                        <a:t>http://www.kurtieji.lt/index.php?mod=projects&amp;type=2&amp;id=92</a:t>
                      </a:r>
                      <a:endParaRPr lang="da-DK" sz="1200" b="0" dirty="0" smtClean="0">
                        <a:solidFill>
                          <a:schemeClr val="tx1"/>
                        </a:solidFill>
                        <a:latin typeface="Segoe UI Light" pitchFamily="34" charset="0"/>
                      </a:endParaRPr>
                    </a:p>
                  </a:txBody>
                  <a:tcPr marL="91443" marR="91443" marT="45695" marB="45695">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latin typeface="Segoe UI Light" pitchFamily="34" charset="0"/>
                        <a:ea typeface="+mn-ea"/>
                        <a:cs typeface="Calibri" pitchFamily="34" charset="0"/>
                      </a:endParaRPr>
                    </a:p>
                    <a:p>
                      <a:r>
                        <a:rPr lang="lt-LT" sz="2000" b="1" i="0" kern="1200" dirty="0" smtClean="0">
                          <a:solidFill>
                            <a:schemeClr val="tx1"/>
                          </a:solidFill>
                          <a:latin typeface="Segoe UI Light" pitchFamily="34" charset="0"/>
                          <a:ea typeface="+mn-ea"/>
                          <a:cs typeface="Calibri" pitchFamily="34" charset="0"/>
                        </a:rPr>
                        <a:t>                                             </a:t>
                      </a:r>
                      <a:endParaRPr lang="en-US" sz="1600" b="1" i="0" kern="1200" dirty="0">
                        <a:solidFill>
                          <a:schemeClr val="tx1"/>
                        </a:solidFill>
                        <a:latin typeface="Segoe UI Light" pitchFamily="34" charset="0"/>
                        <a:ea typeface="+mn-ea"/>
                        <a:cs typeface="Calibri" pitchFamily="34" charset="0"/>
                      </a:endParaRPr>
                    </a:p>
                  </a:txBody>
                  <a:tcPr marL="91443" marR="91443" marT="45695" marB="45695">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bl>
          </a:graphicData>
        </a:graphic>
      </p:graphicFrame>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242" y="1319134"/>
            <a:ext cx="1906311" cy="1051886"/>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0030" y="2779900"/>
            <a:ext cx="1362482" cy="1815809"/>
          </a:xfrm>
          <a:prstGeom prst="rect">
            <a:avLst/>
          </a:prstGeom>
          <a:ln>
            <a:noFill/>
          </a:ln>
          <a:effectLst>
            <a:softEdge rad="112500"/>
          </a:effectLst>
        </p:spPr>
      </p:pic>
      <p:sp>
        <p:nvSpPr>
          <p:cNvPr id="4" name="TextBox 3"/>
          <p:cNvSpPr txBox="1"/>
          <p:nvPr/>
        </p:nvSpPr>
        <p:spPr>
          <a:xfrm>
            <a:off x="3897443" y="2702883"/>
            <a:ext cx="5020082" cy="378565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lvl="0"/>
            <a:r>
              <a:rPr lang="en-US" sz="1600" b="1" dirty="0">
                <a:solidFill>
                  <a:prstClr val="black"/>
                </a:solidFill>
                <a:latin typeface="Segoe UI Light" pitchFamily="34" charset="0"/>
                <a:cs typeface="Calibri" pitchFamily="34" charset="0"/>
              </a:rPr>
              <a:t>The success of the Project allowed for an understanding that it will be easy to gather a great team for future activities from: our own pupils, colleagues </a:t>
            </a:r>
            <a:r>
              <a:rPr lang="en-US" sz="1600" b="1">
                <a:solidFill>
                  <a:prstClr val="black"/>
                </a:solidFill>
                <a:latin typeface="Segoe UI Light" pitchFamily="34" charset="0"/>
                <a:cs typeface="Calibri" pitchFamily="34" charset="0"/>
              </a:rPr>
              <a:t>and </a:t>
            </a:r>
            <a:r>
              <a:rPr lang="en-US" sz="1600" b="1" smtClean="0">
                <a:solidFill>
                  <a:prstClr val="black"/>
                </a:solidFill>
                <a:latin typeface="Segoe UI Light" pitchFamily="34" charset="0"/>
                <a:cs typeface="Calibri" pitchFamily="34" charset="0"/>
              </a:rPr>
              <a:t>eTwinning</a:t>
            </a:r>
            <a:r>
              <a:rPr lang="en-US" sz="1600" b="1" dirty="0" smtClean="0">
                <a:solidFill>
                  <a:prstClr val="black"/>
                </a:solidFill>
                <a:latin typeface="Segoe UI Light" pitchFamily="34" charset="0"/>
                <a:cs typeface="Calibri" pitchFamily="34" charset="0"/>
              </a:rPr>
              <a:t> </a:t>
            </a:r>
            <a:r>
              <a:rPr lang="en-US" sz="1600" b="1" dirty="0">
                <a:solidFill>
                  <a:prstClr val="black"/>
                </a:solidFill>
                <a:latin typeface="Segoe UI Light" pitchFamily="34" charset="0"/>
                <a:cs typeface="Calibri" pitchFamily="34" charset="0"/>
              </a:rPr>
              <a:t>participants, because good ideas, coherent work, sincere support in collaboration with the Project participants and people that feel for them, unique works and problem solving provided confidence in their strengths to organize and plan activities inside and outside of the school, and modern ICT allowed the ideas to be spread around Europe that will not be forgotten, because the college from Turkey </a:t>
            </a:r>
            <a:r>
              <a:rPr lang="en-US" sz="1600" b="1" dirty="0" err="1">
                <a:solidFill>
                  <a:prstClr val="black"/>
                </a:solidFill>
                <a:latin typeface="Segoe UI Light" pitchFamily="34" charset="0"/>
                <a:cs typeface="Calibri" pitchFamily="34" charset="0"/>
              </a:rPr>
              <a:t>Gülsüm</a:t>
            </a:r>
            <a:r>
              <a:rPr lang="en-US" sz="1600" b="1" dirty="0">
                <a:solidFill>
                  <a:prstClr val="black"/>
                </a:solidFill>
                <a:latin typeface="Segoe UI Light" pitchFamily="34" charset="0"/>
                <a:cs typeface="Calibri" pitchFamily="34" charset="0"/>
              </a:rPr>
              <a:t> </a:t>
            </a:r>
            <a:r>
              <a:rPr lang="en-US" sz="1600" b="1" dirty="0" err="1">
                <a:solidFill>
                  <a:prstClr val="black"/>
                </a:solidFill>
                <a:latin typeface="Segoe UI Light" pitchFamily="34" charset="0"/>
                <a:cs typeface="Calibri" pitchFamily="34" charset="0"/>
              </a:rPr>
              <a:t>Şahbaz</a:t>
            </a:r>
            <a:r>
              <a:rPr lang="en-US" sz="1600" b="1" dirty="0">
                <a:solidFill>
                  <a:prstClr val="black"/>
                </a:solidFill>
                <a:latin typeface="Segoe UI Light" pitchFamily="34" charset="0"/>
                <a:cs typeface="Calibri" pitchFamily="34" charset="0"/>
              </a:rPr>
              <a:t> asked for the permission to put the Project in Comenius activity.</a:t>
            </a:r>
          </a:p>
        </p:txBody>
      </p:sp>
      <p:sp>
        <p:nvSpPr>
          <p:cNvPr id="7" name="TextBox 6"/>
          <p:cNvSpPr txBox="1"/>
          <p:nvPr/>
        </p:nvSpPr>
        <p:spPr>
          <a:xfrm>
            <a:off x="2534961" y="290747"/>
            <a:ext cx="6189314" cy="230832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lvl="0"/>
            <a:r>
              <a:rPr lang="en-US" sz="1600" b="1" dirty="0">
                <a:solidFill>
                  <a:prstClr val="black"/>
                </a:solidFill>
                <a:latin typeface="Segoe UI Light" pitchFamily="34" charset="0"/>
                <a:cs typeface="Calibri" pitchFamily="34" charset="0"/>
              </a:rPr>
              <a:t>The Project Letters from Nature is a great example of ICT skills learning and improving by doing - little different steps, like: </a:t>
            </a:r>
            <a:r>
              <a:rPr lang="en-US" sz="1600" b="1" dirty="0" err="1">
                <a:solidFill>
                  <a:prstClr val="black"/>
                </a:solidFill>
                <a:latin typeface="Segoe UI Light" pitchFamily="34" charset="0"/>
                <a:cs typeface="Calibri" pitchFamily="34" charset="0"/>
              </a:rPr>
              <a:t>photoshooting</a:t>
            </a:r>
            <a:r>
              <a:rPr lang="en-US" sz="1600" b="1" dirty="0">
                <a:solidFill>
                  <a:prstClr val="black"/>
                </a:solidFill>
                <a:latin typeface="Segoe UI Light" pitchFamily="34" charset="0"/>
                <a:cs typeface="Calibri" pitchFamily="34" charset="0"/>
              </a:rPr>
              <a:t>, picture editing, creating videos, making presentations and presenting, creating interactive tasks for younger pupils, communicating virtually with peers from different countries, with different programs designing calendars and other marketing material from the letters, gathered, etc. - taken towards important goal - preserving the environment.</a:t>
            </a:r>
            <a:endParaRPr lang="lt-LT" sz="1600" b="1" dirty="0">
              <a:solidFill>
                <a:prstClr val="black"/>
              </a:solidFill>
              <a:latin typeface="Segoe UI Light" pitchFamily="34" charset="0"/>
              <a:cs typeface="Calibri" pitchFamily="34" charset="0"/>
            </a:endParaRPr>
          </a:p>
        </p:txBody>
      </p: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7242" y="4131696"/>
            <a:ext cx="1796770" cy="1482490"/>
          </a:xfrm>
          <a:prstGeom prst="rect">
            <a:avLst/>
          </a:prstGeom>
          <a:ln>
            <a:noFill/>
          </a:ln>
          <a:effectLst>
            <a:softEdge rad="112500"/>
          </a:effectLst>
        </p:spPr>
      </p:pic>
      <p:sp>
        <p:nvSpPr>
          <p:cNvPr id="10" name="TextBox 9"/>
          <p:cNvSpPr txBox="1"/>
          <p:nvPr/>
        </p:nvSpPr>
        <p:spPr>
          <a:xfrm rot="19955545">
            <a:off x="1737247" y="4840186"/>
            <a:ext cx="1800000" cy="1548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lt-LT" sz="1600" b="1" dirty="0" err="1" smtClean="0"/>
              <a:t>All</a:t>
            </a:r>
            <a:r>
              <a:rPr lang="lt-LT" sz="1600" b="1" dirty="0" smtClean="0"/>
              <a:t> </a:t>
            </a:r>
            <a:r>
              <a:rPr lang="lt-LT" sz="1600" b="1" dirty="0" err="1" smtClean="0"/>
              <a:t>leters</a:t>
            </a:r>
            <a:endParaRPr lang="lt-LT" sz="1600" b="1" dirty="0" smtClean="0"/>
          </a:p>
          <a:p>
            <a:r>
              <a:rPr lang="lt-LT" sz="1600" b="1" i="1" dirty="0">
                <a:hlinkClick r:id="rId9"/>
              </a:rPr>
              <a:t>https://skydrive.live.com/?</a:t>
            </a:r>
            <a:r>
              <a:rPr lang="lt-LT" sz="1600" b="1" i="1" dirty="0" smtClean="0">
                <a:hlinkClick r:id="rId9"/>
              </a:rPr>
              <a:t>cid=7D209BDA338645B3&amp;id=7D209BDA338645B3!140</a:t>
            </a:r>
            <a:endParaRPr lang="lt-LT" sz="1600" b="1" i="1" dirty="0" smtClean="0"/>
          </a:p>
          <a:p>
            <a:endParaRPr lang="lt-LT" dirty="0"/>
          </a:p>
        </p:txBody>
      </p:sp>
    </p:spTree>
    <p:extLst>
      <p:ext uri="{BB962C8B-B14F-4D97-AF65-F5344CB8AC3E}">
        <p14:creationId xmlns:p14="http://schemas.microsoft.com/office/powerpoint/2010/main" val="16836013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as" ma:contentTypeID="0x010100D9558A284A18F6468B66F44B8096ECEF" ma:contentTypeVersion="0" ma:contentTypeDescription="Kurkite naują dokumentą." ma:contentTypeScope="" ma:versionID="bed9625ad24ee554b877b2e38e61fdb8">
  <xsd:schema xmlns:xsd="http://www.w3.org/2001/XMLSchema" xmlns:xs="http://www.w3.org/2001/XMLSchema" xmlns:p="http://schemas.microsoft.com/office/2006/metadata/properties" targetNamespace="http://schemas.microsoft.com/office/2006/metadata/properties" ma:root="true" ma:fieldsID="bb184a0556433ebd5d1bfaa22cfe5d8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C6CB66-E1EC-47B0-BC69-099C21E231C2}">
  <ds:schemaRefs>
    <ds:schemaRef ds:uri="http://purl.org/dc/terms/"/>
    <ds:schemaRef ds:uri="http://www.w3.org/XML/1998/namespace"/>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92E50E30-82B9-44D5-A980-EC01B322BEBC}">
  <ds:schemaRefs>
    <ds:schemaRef ds:uri="http://schemas.microsoft.com/sharepoint/v3/contenttype/forms"/>
  </ds:schemaRefs>
</ds:datastoreItem>
</file>

<file path=customXml/itemProps3.xml><?xml version="1.0" encoding="utf-8"?>
<ds:datastoreItem xmlns:ds="http://schemas.openxmlformats.org/officeDocument/2006/customXml" ds:itemID="{EFB53C3B-0FB0-4AE1-ADFA-C23D38A0D6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375</TotalTime>
  <Words>684</Words>
  <Application>Microsoft Office PowerPoint</Application>
  <PresentationFormat>On-screen Show (4:3)</PresentationFormat>
  <Paragraphs>173</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Desafio Global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Bruno Adrião</dc:creator>
  <cp:lastModifiedBy>Sigita</cp:lastModifiedBy>
  <cp:revision>34</cp:revision>
  <dcterms:created xsi:type="dcterms:W3CDTF">2012-01-30T12:50:03Z</dcterms:created>
  <dcterms:modified xsi:type="dcterms:W3CDTF">2013-02-18T06:26:10Z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0x010100D9558A284A18F6468B66F44B8096ECEF</vt:lpwstr>
  </property>
</Properties>
</file>